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59"/>
  </p:notesMasterIdLst>
  <p:sldIdLst>
    <p:sldId id="256" r:id="rId2"/>
    <p:sldId id="258" r:id="rId3"/>
    <p:sldId id="291" r:id="rId4"/>
    <p:sldId id="259" r:id="rId5"/>
    <p:sldId id="261" r:id="rId6"/>
    <p:sldId id="262" r:id="rId7"/>
    <p:sldId id="263" r:id="rId8"/>
    <p:sldId id="264" r:id="rId9"/>
    <p:sldId id="266" r:id="rId10"/>
    <p:sldId id="267" r:id="rId11"/>
    <p:sldId id="268" r:id="rId12"/>
    <p:sldId id="269" r:id="rId13"/>
    <p:sldId id="272" r:id="rId14"/>
    <p:sldId id="274" r:id="rId15"/>
    <p:sldId id="276" r:id="rId16"/>
    <p:sldId id="275" r:id="rId17"/>
    <p:sldId id="277" r:id="rId18"/>
    <p:sldId id="273" r:id="rId19"/>
    <p:sldId id="278" r:id="rId20"/>
    <p:sldId id="279" r:id="rId21"/>
    <p:sldId id="290" r:id="rId22"/>
    <p:sldId id="280" r:id="rId23"/>
    <p:sldId id="282" r:id="rId24"/>
    <p:sldId id="283" r:id="rId25"/>
    <p:sldId id="284" r:id="rId26"/>
    <p:sldId id="285" r:id="rId27"/>
    <p:sldId id="286" r:id="rId28"/>
    <p:sldId id="287" r:id="rId29"/>
    <p:sldId id="288" r:id="rId30"/>
    <p:sldId id="289"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5" r:id="rId44"/>
    <p:sldId id="306" r:id="rId45"/>
    <p:sldId id="307" r:id="rId46"/>
    <p:sldId id="308" r:id="rId47"/>
    <p:sldId id="309" r:id="rId48"/>
    <p:sldId id="311" r:id="rId49"/>
    <p:sldId id="313" r:id="rId50"/>
    <p:sldId id="310" r:id="rId51"/>
    <p:sldId id="315" r:id="rId52"/>
    <p:sldId id="316" r:id="rId53"/>
    <p:sldId id="317" r:id="rId54"/>
    <p:sldId id="318" r:id="rId55"/>
    <p:sldId id="319" r:id="rId56"/>
    <p:sldId id="314" r:id="rId57"/>
    <p:sldId id="271"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mpala Kumar" initials="GK" lastIdx="1" clrIdx="0">
    <p:extLst>
      <p:ext uri="{19B8F6BF-5375-455C-9EA6-DF929625EA0E}">
        <p15:presenceInfo xmlns:p15="http://schemas.microsoft.com/office/powerpoint/2012/main" userId="43875dceb5cc02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5" autoAdjust="0"/>
    <p:restoredTop sz="94660"/>
  </p:normalViewPr>
  <p:slideViewPr>
    <p:cSldViewPr snapToGrid="0">
      <p:cViewPr varScale="1">
        <p:scale>
          <a:sx n="66" d="100"/>
          <a:sy n="66" d="100"/>
        </p:scale>
        <p:origin x="5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0F314-D961-4457-86EA-2D39D0D5ACC0}" type="datetimeFigureOut">
              <a:rPr lang="en-IN" smtClean="0"/>
              <a:t>07-03-2023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F344C-7DFF-4EFE-9473-E4D05034D006}" type="slidenum">
              <a:rPr lang="en-IN" smtClean="0"/>
              <a:t>‹#›</a:t>
            </a:fld>
            <a:endParaRPr lang="en-IN"/>
          </a:p>
        </p:txBody>
      </p:sp>
    </p:spTree>
    <p:extLst>
      <p:ext uri="{BB962C8B-B14F-4D97-AF65-F5344CB8AC3E}">
        <p14:creationId xmlns:p14="http://schemas.microsoft.com/office/powerpoint/2010/main" val="3040234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E0CB57-9699-433E-B6E4-57A7C7955E4E}" type="datetimeFigureOut">
              <a:rPr lang="en-IN" smtClean="0"/>
              <a:t>07-03-2023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98639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E0CB57-9699-433E-B6E4-57A7C7955E4E}" type="datetimeFigureOut">
              <a:rPr lang="en-IN" smtClean="0"/>
              <a:t>07-03-2023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225955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E0CB57-9699-433E-B6E4-57A7C7955E4E}" type="datetimeFigureOut">
              <a:rPr lang="en-IN" smtClean="0"/>
              <a:t>07-03-2023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1782414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E0CB57-9699-433E-B6E4-57A7C7955E4E}" type="datetimeFigureOut">
              <a:rPr lang="en-IN" smtClean="0"/>
              <a:t>07-03-2023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4897BC-3E06-4142-AFE5-C5C7086F6AE4}"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04050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E0CB57-9699-433E-B6E4-57A7C7955E4E}" type="datetimeFigureOut">
              <a:rPr lang="en-IN" smtClean="0"/>
              <a:t>07-03-2023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804180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E0CB57-9699-433E-B6E4-57A7C7955E4E}" type="datetimeFigureOut">
              <a:rPr lang="en-IN" smtClean="0"/>
              <a:t>07-03-2023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798758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E0CB57-9699-433E-B6E4-57A7C7955E4E}" type="datetimeFigureOut">
              <a:rPr lang="en-IN" smtClean="0"/>
              <a:t>07-03-2023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2996490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E0CB57-9699-433E-B6E4-57A7C7955E4E}" type="datetimeFigureOut">
              <a:rPr lang="en-IN" smtClean="0"/>
              <a:t>07-03-2023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393787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E0CB57-9699-433E-B6E4-57A7C7955E4E}" type="datetimeFigureOut">
              <a:rPr lang="en-IN" smtClean="0"/>
              <a:t>07-03-2023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1977936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E0CB57-9699-433E-B6E4-57A7C7955E4E}" type="datetimeFigureOut">
              <a:rPr lang="en-IN" smtClean="0"/>
              <a:t>07-03-2023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211185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0CB57-9699-433E-B6E4-57A7C7955E4E}" type="datetimeFigureOut">
              <a:rPr lang="en-IN" smtClean="0"/>
              <a:t>07-03-2023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1543860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E0CB57-9699-433E-B6E4-57A7C7955E4E}" type="datetimeFigureOut">
              <a:rPr lang="en-IN" smtClean="0"/>
              <a:t>07-03-2023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382837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E0CB57-9699-433E-B6E4-57A7C7955E4E}" type="datetimeFigureOut">
              <a:rPr lang="en-IN" smtClean="0"/>
              <a:t>07-03-2023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536032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E0CB57-9699-433E-B6E4-57A7C7955E4E}" type="datetimeFigureOut">
              <a:rPr lang="en-IN" smtClean="0"/>
              <a:t>07-03-2023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729872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AE0CB57-9699-433E-B6E4-57A7C7955E4E}" type="datetimeFigureOut">
              <a:rPr lang="en-IN" smtClean="0"/>
              <a:t>07-03-2023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265093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E0CB57-9699-433E-B6E4-57A7C7955E4E}" type="datetimeFigureOut">
              <a:rPr lang="en-IN" smtClean="0"/>
              <a:t>07-03-2023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352104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E0CB57-9699-433E-B6E4-57A7C7955E4E}" type="datetimeFigureOut">
              <a:rPr lang="en-IN" smtClean="0"/>
              <a:t>07-03-2023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64897BC-3E06-4142-AFE5-C5C7086F6AE4}" type="slidenum">
              <a:rPr lang="en-IN" smtClean="0"/>
              <a:t>‹#›</a:t>
            </a:fld>
            <a:endParaRPr lang="en-IN"/>
          </a:p>
        </p:txBody>
      </p:sp>
    </p:spTree>
    <p:extLst>
      <p:ext uri="{BB962C8B-B14F-4D97-AF65-F5344CB8AC3E}">
        <p14:creationId xmlns:p14="http://schemas.microsoft.com/office/powerpoint/2010/main" val="409978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
              <a:schemeClr val="bg1">
                <a:tint val="90000"/>
                <a:lumMod val="110000"/>
              </a:schemeClr>
            </a:gs>
            <a:gs pos="100000">
              <a:schemeClr val="bg1">
                <a:shade val="64000"/>
                <a:lumMod val="8800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AE0CB57-9699-433E-B6E4-57A7C7955E4E}" type="datetimeFigureOut">
              <a:rPr lang="en-IN" smtClean="0"/>
              <a:t>07-03-2023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64897BC-3E06-4142-AFE5-C5C7086F6AE4}" type="slidenum">
              <a:rPr lang="en-IN" smtClean="0"/>
              <a:t>‹#›</a:t>
            </a:fld>
            <a:endParaRPr lang="en-IN"/>
          </a:p>
        </p:txBody>
      </p:sp>
    </p:spTree>
    <p:extLst>
      <p:ext uri="{BB962C8B-B14F-4D97-AF65-F5344CB8AC3E}">
        <p14:creationId xmlns:p14="http://schemas.microsoft.com/office/powerpoint/2010/main" val="311540701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hyperlink" Target="https://developer.electricimp.com/api/hardware/i2c/configure"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hyperlink" Target="https://i2c.wiki.kernel.org/index.php/Driver_Architecture" TargetMode="External"/><Relationship Id="rId3" Type="http://schemas.openxmlformats.org/officeDocument/2006/relationships/hyperlink" Target="https://www.rfwireless-world.com/Terminology/Advantages-and-Disadvantages-of-I2C.html" TargetMode="External"/><Relationship Id="rId7" Type="http://schemas.openxmlformats.org/officeDocument/2006/relationships/hyperlink" Target="https://cdn-shop.adafruit.com/datasheets/SSD1306.pdf" TargetMode="External"/><Relationship Id="rId2" Type="http://schemas.openxmlformats.org/officeDocument/2006/relationships/hyperlink" Target="https://developer.electricimp.com/resources/i2cerrors" TargetMode="External"/><Relationship Id="rId1" Type="http://schemas.openxmlformats.org/officeDocument/2006/relationships/slideLayout" Target="../slideLayouts/slideLayout7.xml"/><Relationship Id="rId6" Type="http://schemas.openxmlformats.org/officeDocument/2006/relationships/hyperlink" Target="https://cs140e.sergio.bz/docs/BCM2837-ARM-Peripherals.pdf" TargetMode="External"/><Relationship Id="rId5" Type="http://schemas.openxmlformats.org/officeDocument/2006/relationships/hyperlink" Target="https://www.researchgate.net/figure/Raspberry-Pi-GPIO-Pin-Diagram_fig9_339473182" TargetMode="External"/><Relationship Id="rId4" Type="http://schemas.openxmlformats.org/officeDocument/2006/relationships/hyperlink" Target="https://embetronicx.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2C Protocol Validation Suite | Soliton Technologies">
            <a:extLst>
              <a:ext uri="{FF2B5EF4-FFF2-40B4-BE49-F238E27FC236}">
                <a16:creationId xmlns:a16="http://schemas.microsoft.com/office/drawing/2014/main" id="{B3C7D941-E5B4-B476-3E98-B0BE2C2D6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0AEAF1-06F2-8AE9-EF2A-E047AC117C0D}"/>
              </a:ext>
            </a:extLst>
          </p:cNvPr>
          <p:cNvSpPr txBox="1"/>
          <p:nvPr/>
        </p:nvSpPr>
        <p:spPr>
          <a:xfrm>
            <a:off x="398716" y="4359099"/>
            <a:ext cx="4507821" cy="830997"/>
          </a:xfrm>
          <a:prstGeom prst="rect">
            <a:avLst/>
          </a:prstGeom>
          <a:noFill/>
        </p:spPr>
        <p:txBody>
          <a:bodyPr wrap="square">
            <a:spAutoFit/>
          </a:bodyPr>
          <a:lstStyle/>
          <a:p>
            <a:r>
              <a:rPr lang="en-US" sz="4800" dirty="0">
                <a:solidFill>
                  <a:srgbClr val="FFFF00"/>
                </a:solidFill>
                <a:latin typeface="Times New Roman" panose="02020603050405020304" pitchFamily="18" charset="0"/>
                <a:cs typeface="Times New Roman" panose="02020603050405020304" pitchFamily="18" charset="0"/>
              </a:rPr>
              <a:t>I2C PROTOCOL</a:t>
            </a:r>
            <a:endParaRPr lang="en-IN" sz="4800" dirty="0">
              <a:solidFill>
                <a:srgbClr val="FFFF00"/>
              </a:solidFill>
            </a:endParaRPr>
          </a:p>
        </p:txBody>
      </p:sp>
    </p:spTree>
    <p:extLst>
      <p:ext uri="{BB962C8B-B14F-4D97-AF65-F5344CB8AC3E}">
        <p14:creationId xmlns:p14="http://schemas.microsoft.com/office/powerpoint/2010/main" val="382544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127895"/>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615515"/>
            <a:ext cx="8672136"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Communication based on Synchronization</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391709"/>
            <a:ext cx="9760707" cy="1015663"/>
          </a:xfrm>
          <a:prstGeom prst="rect">
            <a:avLst/>
          </a:prstGeom>
          <a:noFill/>
        </p:spPr>
        <p:txBody>
          <a:bodyPr wrap="square">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Synchronous Communication:</a:t>
            </a:r>
          </a:p>
          <a:p>
            <a:pPr marL="800100" lvl="1"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Sender and receiver shares a common clock signal to achieve the synchronization of the data.</a:t>
            </a:r>
          </a:p>
        </p:txBody>
      </p:sp>
      <p:pic>
        <p:nvPicPr>
          <p:cNvPr id="4" name="Picture 3">
            <a:extLst>
              <a:ext uri="{FF2B5EF4-FFF2-40B4-BE49-F238E27FC236}">
                <a16:creationId xmlns:a16="http://schemas.microsoft.com/office/drawing/2014/main" id="{F7277AA7-3589-7C58-7FC5-3934A70B01EC}"/>
              </a:ext>
            </a:extLst>
          </p:cNvPr>
          <p:cNvPicPr>
            <a:picLocks noChangeAspect="1"/>
          </p:cNvPicPr>
          <p:nvPr/>
        </p:nvPicPr>
        <p:blipFill rotWithShape="1">
          <a:blip r:embed="rId2">
            <a:extLst>
              <a:ext uri="{28A0092B-C50C-407E-A947-70E740481C1C}">
                <a14:useLocalDpi xmlns:a14="http://schemas.microsoft.com/office/drawing/2010/main" val="0"/>
              </a:ext>
            </a:extLst>
          </a:blip>
          <a:srcRect l="27590" t="43333" r="21072" b="32381"/>
          <a:stretch/>
        </p:blipFill>
        <p:spPr>
          <a:xfrm>
            <a:off x="2786743" y="2625466"/>
            <a:ext cx="6618514" cy="2155372"/>
          </a:xfrm>
          <a:prstGeom prst="rect">
            <a:avLst/>
          </a:prstGeom>
        </p:spPr>
      </p:pic>
    </p:spTree>
    <p:extLst>
      <p:ext uri="{BB962C8B-B14F-4D97-AF65-F5344CB8AC3E}">
        <p14:creationId xmlns:p14="http://schemas.microsoft.com/office/powerpoint/2010/main" val="435959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373218"/>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837419"/>
            <a:ext cx="8672136"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Communication based on Synchronization</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581584"/>
            <a:ext cx="9760707" cy="707886"/>
          </a:xfrm>
          <a:prstGeom prst="rect">
            <a:avLst/>
          </a:prstGeom>
          <a:noFill/>
        </p:spPr>
        <p:txBody>
          <a:bodyPr wrap="square">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Asynchronous Communication:</a:t>
            </a:r>
          </a:p>
          <a:p>
            <a:pPr marL="800100" lvl="1"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Sender and receiver do not share a common clock signal.</a:t>
            </a:r>
          </a:p>
        </p:txBody>
      </p:sp>
      <p:pic>
        <p:nvPicPr>
          <p:cNvPr id="4" name="Picture 3">
            <a:extLst>
              <a:ext uri="{FF2B5EF4-FFF2-40B4-BE49-F238E27FC236}">
                <a16:creationId xmlns:a16="http://schemas.microsoft.com/office/drawing/2014/main" id="{F7277AA7-3589-7C58-7FC5-3934A70B01EC}"/>
              </a:ext>
            </a:extLst>
          </p:cNvPr>
          <p:cNvPicPr>
            <a:picLocks noChangeAspect="1"/>
          </p:cNvPicPr>
          <p:nvPr/>
        </p:nvPicPr>
        <p:blipFill rotWithShape="1">
          <a:blip r:embed="rId2">
            <a:extLst>
              <a:ext uri="{28A0092B-C50C-407E-A947-70E740481C1C}">
                <a14:useLocalDpi xmlns:a14="http://schemas.microsoft.com/office/drawing/2010/main" val="0"/>
              </a:ext>
            </a:extLst>
          </a:blip>
          <a:srcRect l="27590" t="51796" r="21072" b="32381"/>
          <a:stretch/>
        </p:blipFill>
        <p:spPr>
          <a:xfrm>
            <a:off x="2786743" y="2726871"/>
            <a:ext cx="6618514" cy="1404258"/>
          </a:xfrm>
          <a:prstGeom prst="rect">
            <a:avLst/>
          </a:prstGeom>
        </p:spPr>
      </p:pic>
    </p:spTree>
    <p:extLst>
      <p:ext uri="{BB962C8B-B14F-4D97-AF65-F5344CB8AC3E}">
        <p14:creationId xmlns:p14="http://schemas.microsoft.com/office/powerpoint/2010/main" val="145996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745127"/>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221906"/>
            <a:ext cx="8672136"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WHAT IS I2C PROTOCOL …..?</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2036602"/>
            <a:ext cx="9760707" cy="3785652"/>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PROTOCOL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It is also known as procedure/set of rules which determines how data is transmitted between different devices in same network.</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I2C is a serial protocol for a two-wire interface to connect devices like microcontrollers, EEPROMs, A/D and D/A converters, I/O interfaces, and other similar peripherals in embedded systems. It was invented by Phillips (NXP Semiconductors) and now it is used by almost all major IC manufacturers.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functions as Master-slave communication.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solidFill>
                  <a:srgbClr val="FF0000"/>
                </a:solidFill>
                <a:latin typeface="Times New Roman" panose="02020603050405020304" pitchFamily="18" charset="0"/>
                <a:cs typeface="Times New Roman" panose="02020603050405020304" pitchFamily="18" charset="0"/>
              </a:rPr>
              <a:t>I2C</a:t>
            </a:r>
            <a:r>
              <a:rPr lang="en-US" sz="2000" dirty="0">
                <a:latin typeface="Times New Roman" panose="02020603050405020304" pitchFamily="18" charset="0"/>
                <a:cs typeface="Times New Roman" panose="02020603050405020304" pitchFamily="18" charset="0"/>
              </a:rPr>
              <a:t> is also known as </a:t>
            </a:r>
            <a:r>
              <a:rPr lang="en-US" sz="2000" dirty="0">
                <a:solidFill>
                  <a:srgbClr val="FF0000"/>
                </a:solidFill>
                <a:latin typeface="Times New Roman" panose="02020603050405020304" pitchFamily="18" charset="0"/>
                <a:cs typeface="Times New Roman" panose="02020603050405020304" pitchFamily="18" charset="0"/>
              </a:rPr>
              <a:t>I squared C </a:t>
            </a:r>
            <a:r>
              <a:rPr lang="en-US" sz="2000" dirty="0">
                <a:latin typeface="Times New Roman" panose="02020603050405020304" pitchFamily="18" charset="0"/>
                <a:cs typeface="Times New Roman" panose="02020603050405020304" pitchFamily="18" charset="0"/>
              </a:rPr>
              <a:t>or </a:t>
            </a:r>
            <a:r>
              <a:rPr lang="en-US" sz="2000" dirty="0">
                <a:solidFill>
                  <a:srgbClr val="FF0000"/>
                </a:solidFill>
                <a:latin typeface="Times New Roman" panose="02020603050405020304" pitchFamily="18" charset="0"/>
                <a:cs typeface="Times New Roman" panose="02020603050405020304" pitchFamily="18" charset="0"/>
              </a:rPr>
              <a:t>IIC</a:t>
            </a:r>
            <a:r>
              <a:rPr lang="en-US" sz="2000" dirty="0">
                <a:latin typeface="Times New Roman" panose="02020603050405020304" pitchFamily="18" charset="0"/>
                <a:cs typeface="Times New Roman" panose="02020603050405020304" pitchFamily="18" charset="0"/>
              </a:rPr>
              <a:t> or </a:t>
            </a:r>
            <a:r>
              <a:rPr lang="en-US" sz="2000" dirty="0">
                <a:solidFill>
                  <a:srgbClr val="FF0000"/>
                </a:solidFill>
                <a:latin typeface="Times New Roman" panose="02020603050405020304" pitchFamily="18" charset="0"/>
                <a:cs typeface="Times New Roman" panose="02020603050405020304" pitchFamily="18" charset="0"/>
              </a:rPr>
              <a:t>TWI</a:t>
            </a:r>
            <a:r>
              <a:rPr lang="en-US" sz="2000" dirty="0">
                <a:latin typeface="Times New Roman" panose="02020603050405020304" pitchFamily="18" charset="0"/>
                <a:cs typeface="Times New Roman" panose="02020603050405020304" pitchFamily="18" charset="0"/>
              </a:rPr>
              <a:t> (Two Wire Interface).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079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745127"/>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221906"/>
            <a:ext cx="9603274" cy="523220"/>
          </a:xfrm>
          <a:prstGeom prst="rect">
            <a:avLst/>
          </a:prstGeom>
          <a:noFill/>
        </p:spPr>
        <p:txBody>
          <a:bodyPr wrap="square">
            <a:spAutoFit/>
          </a:bodyPr>
          <a:lstStyle/>
          <a:p>
            <a:pPr algn="r"/>
            <a:r>
              <a:rPr lang="en-US" sz="2800" b="1" dirty="0" err="1">
                <a:latin typeface="Times New Roman" panose="02020603050405020304" pitchFamily="18" charset="0"/>
                <a:cs typeface="Times New Roman" panose="02020603050405020304" pitchFamily="18" charset="0"/>
              </a:rPr>
              <a:t>Contd</a:t>
            </a:r>
            <a:r>
              <a:rPr lang="en-US" sz="2800" b="1" dirty="0">
                <a:latin typeface="Times New Roman" panose="02020603050405020304" pitchFamily="18" charset="0"/>
                <a:cs typeface="Times New Roman" panose="02020603050405020304" pitchFamily="18" charset="0"/>
              </a:rPr>
              <a:t>…</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2036602"/>
            <a:ext cx="9760707" cy="3785652"/>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I2C bus is more popular because it is simple to use, there can be more than one master, only upper bus speed is defined and only 2 wires with pull-up resistors are needed to connect with more number of slaves.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I2C can use even slower microcontrollers with general purpose I/O pins since they only need to generate correct start and stop conditions in addition to functions for reading and writing a byte.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Each slave device has a unique address. All these simple requirements make it very simple to implement the I2C interface even with cheap microcontrollers that have no special I2C hardware controller. You only need 2 free I/O pins and few simple i2C routines to send and receive commands.</a:t>
            </a:r>
          </a:p>
        </p:txBody>
      </p:sp>
    </p:spTree>
    <p:extLst>
      <p:ext uri="{BB962C8B-B14F-4D97-AF65-F5344CB8AC3E}">
        <p14:creationId xmlns:p14="http://schemas.microsoft.com/office/powerpoint/2010/main" val="242089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133486" y="1348107"/>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133486" y="859188"/>
            <a:ext cx="960327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I2C Interface</a:t>
            </a:r>
          </a:p>
        </p:txBody>
      </p:sp>
      <p:pic>
        <p:nvPicPr>
          <p:cNvPr id="1026" name="Picture 2" descr="I²C or I2C - Inter-Integrated Circuit - Working Explanation">
            <a:extLst>
              <a:ext uri="{FF2B5EF4-FFF2-40B4-BE49-F238E27FC236}">
                <a16:creationId xmlns:a16="http://schemas.microsoft.com/office/drawing/2014/main" id="{D1DEA50F-F0C8-DE0B-95A0-9119EDD37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457" y="4086876"/>
            <a:ext cx="5297332" cy="25584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4AE6CF-004D-551D-B8B2-88CBB9321059}"/>
              </a:ext>
            </a:extLst>
          </p:cNvPr>
          <p:cNvSpPr txBox="1"/>
          <p:nvPr/>
        </p:nvSpPr>
        <p:spPr>
          <a:xfrm>
            <a:off x="1133486" y="1491916"/>
            <a:ext cx="9603274" cy="3170099"/>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I2C uses only 2 wires. They are :</a:t>
            </a:r>
          </a:p>
          <a:p>
            <a:pPr marL="800100" lvl="1" indent="-342900">
              <a:buFont typeface="+mj-lt"/>
              <a:buAutoNum type="arabicPeriod"/>
            </a:pPr>
            <a:r>
              <a:rPr lang="en-IN" sz="2000" dirty="0">
                <a:latin typeface="Times New Roman" panose="02020603050405020304" pitchFamily="18" charset="0"/>
                <a:cs typeface="Times New Roman" panose="02020603050405020304" pitchFamily="18" charset="0"/>
              </a:rPr>
              <a:t>Serial Data Line (SDA)</a:t>
            </a:r>
          </a:p>
          <a:p>
            <a:pPr marL="800100" lvl="1" indent="-342900">
              <a:buFont typeface="+mj-lt"/>
              <a:buAutoNum type="arabicPeriod"/>
            </a:pPr>
            <a:r>
              <a:rPr lang="en-IN" sz="2000" dirty="0">
                <a:latin typeface="Times New Roman" panose="02020603050405020304" pitchFamily="18" charset="0"/>
                <a:cs typeface="Times New Roman" panose="02020603050405020304" pitchFamily="18" charset="0"/>
              </a:rPr>
              <a:t>Serial Clock Line (SCL)</a:t>
            </a:r>
          </a:p>
          <a:p>
            <a:pPr lvl="1"/>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Along with each data bit one clock signal is passed on SCL line</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combination of SDA &amp; SCL lines is known as I2C bus. To this I2C bus, SDA &amp; SCL are connected with pull-up resistors.</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187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133486" y="1348107"/>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133486" y="859188"/>
            <a:ext cx="9603274" cy="523220"/>
          </a:xfrm>
          <a:prstGeom prst="rect">
            <a:avLst/>
          </a:prstGeom>
          <a:noFill/>
        </p:spPr>
        <p:txBody>
          <a:bodyPr wrap="square">
            <a:spAutoFit/>
          </a:bodyPr>
          <a:lstStyle/>
          <a:p>
            <a:pPr algn="r"/>
            <a:r>
              <a:rPr lang="en-IN" sz="2800" b="1" dirty="0" err="1">
                <a:latin typeface="Times New Roman" panose="02020603050405020304" pitchFamily="18" charset="0"/>
                <a:cs typeface="Times New Roman" panose="02020603050405020304" pitchFamily="18" charset="0"/>
              </a:rPr>
              <a:t>Contd</a:t>
            </a:r>
            <a:r>
              <a:rPr lang="en-IN" sz="2800" b="1"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F54AE6CF-004D-551D-B8B2-88CBB9321059}"/>
              </a:ext>
            </a:extLst>
          </p:cNvPr>
          <p:cNvSpPr txBox="1"/>
          <p:nvPr/>
        </p:nvSpPr>
        <p:spPr>
          <a:xfrm>
            <a:off x="1133486" y="1491916"/>
            <a:ext cx="9603274"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Slaves on these I2C bus will be in idle/inactive state </a:t>
            </a:r>
            <a:r>
              <a:rPr lang="en-IN" sz="2000" dirty="0" err="1">
                <a:latin typeface="Times New Roman" panose="02020603050405020304" pitchFamily="18" charset="0"/>
                <a:cs typeface="Times New Roman" panose="02020603050405020304" pitchFamily="18" charset="0"/>
              </a:rPr>
              <a:t>defaultly</a:t>
            </a:r>
            <a:r>
              <a:rPr lang="en-IN" sz="2000"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Each connected slave is identified by 7 bit </a:t>
            </a:r>
          </a:p>
          <a:p>
            <a:pPr algn="just"/>
            <a:r>
              <a:rPr lang="en-IN" sz="2000" dirty="0">
                <a:latin typeface="Times New Roman" panose="02020603050405020304" pitchFamily="18" charset="0"/>
                <a:cs typeface="Times New Roman" panose="02020603050405020304" pitchFamily="18" charset="0"/>
              </a:rPr>
              <a:t>	or 10 bit address.</a:t>
            </a:r>
          </a:p>
          <a:p>
            <a:pPr marL="285750" indent="-28575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Data is read or write by the master or slave</a:t>
            </a:r>
          </a:p>
          <a:p>
            <a:pPr algn="just"/>
            <a:r>
              <a:rPr lang="en-IN" sz="2000" dirty="0">
                <a:latin typeface="Times New Roman" panose="02020603050405020304" pitchFamily="18" charset="0"/>
                <a:cs typeface="Times New Roman" panose="02020603050405020304" pitchFamily="18" charset="0"/>
              </a:rPr>
              <a:t>	when the clock is high.</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32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200864" y="1379821"/>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C0B3454-7760-684B-2392-1081018D6993}"/>
              </a:ext>
            </a:extLst>
          </p:cNvPr>
          <p:cNvSpPr txBox="1"/>
          <p:nvPr/>
        </p:nvSpPr>
        <p:spPr>
          <a:xfrm>
            <a:off x="1123862" y="856600"/>
            <a:ext cx="609760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COMMUNICATION PARAMETERS</a:t>
            </a:r>
          </a:p>
        </p:txBody>
      </p:sp>
      <p:sp>
        <p:nvSpPr>
          <p:cNvPr id="12" name="TextBox 11">
            <a:extLst>
              <a:ext uri="{FF2B5EF4-FFF2-40B4-BE49-F238E27FC236}">
                <a16:creationId xmlns:a16="http://schemas.microsoft.com/office/drawing/2014/main" id="{3DF3E45A-340D-D4CC-2171-F85E626E9A10}"/>
              </a:ext>
            </a:extLst>
          </p:cNvPr>
          <p:cNvSpPr txBox="1"/>
          <p:nvPr/>
        </p:nvSpPr>
        <p:spPr>
          <a:xfrm>
            <a:off x="1123861" y="1561698"/>
            <a:ext cx="9680278" cy="440120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Start condition </a:t>
            </a:r>
            <a:r>
              <a:rPr lang="en-IN" sz="2000" dirty="0">
                <a:latin typeface="Times New Roman" panose="02020603050405020304" pitchFamily="18" charset="0"/>
                <a:cs typeface="Times New Roman" panose="02020603050405020304" pitchFamily="18" charset="0"/>
              </a:rPr>
              <a:t>: The high to low </a:t>
            </a:r>
            <a:r>
              <a:rPr lang="en-IN" sz="2000" i="0" dirty="0">
                <a:solidFill>
                  <a:srgbClr val="202124"/>
                </a:solidFill>
                <a:effectLst/>
                <a:latin typeface="Times New Roman" panose="02020603050405020304" pitchFamily="18" charset="0"/>
                <a:cs typeface="Times New Roman" panose="02020603050405020304" pitchFamily="18" charset="0"/>
              </a:rPr>
              <a:t>transition on SDA line when clock is in high state.</a:t>
            </a:r>
            <a:r>
              <a:rPr lang="en-IN" sz="2000" dirty="0">
                <a:latin typeface="Times New Roman" panose="02020603050405020304" pitchFamily="18" charset="0"/>
                <a:cs typeface="Times New Roman" panose="02020603050405020304" pitchFamily="18" charset="0"/>
              </a:rPr>
              <a:t> It is used to start the communication</a:t>
            </a:r>
          </a:p>
          <a:p>
            <a:pPr marL="285750" indent="-28575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Stop condition </a:t>
            </a:r>
            <a:r>
              <a:rPr lang="en-IN" sz="2000" dirty="0">
                <a:latin typeface="Times New Roman" panose="02020603050405020304" pitchFamily="18" charset="0"/>
                <a:cs typeface="Times New Roman" panose="02020603050405020304" pitchFamily="18" charset="0"/>
              </a:rPr>
              <a:t>: The low to high transition on SDA line when clock is in high state. It is used to stop the communication.</a:t>
            </a:r>
          </a:p>
          <a:p>
            <a:pPr marL="285750" indent="-28575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Acknowledgement</a:t>
            </a:r>
            <a:r>
              <a:rPr lang="en-IN" sz="2000" dirty="0">
                <a:latin typeface="Times New Roman" panose="02020603050405020304" pitchFamily="18" charset="0"/>
                <a:cs typeface="Times New Roman" panose="02020603050405020304" pitchFamily="18" charset="0"/>
              </a:rPr>
              <a:t> : Each byte of data (including the address byte) is followed by one ACK bit from the receiver (slave). The ACK bit allows the receiver to communicate to the transmitter that the byte was successfully received and another byte may be sent. </a:t>
            </a:r>
          </a:p>
          <a:p>
            <a:pPr marL="285750" indent="-28575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No-Acknowledgement</a:t>
            </a:r>
            <a:r>
              <a:rPr lang="en-IN" sz="2000" dirty="0">
                <a:latin typeface="Times New Roman" panose="02020603050405020304" pitchFamily="18" charset="0"/>
                <a:cs typeface="Times New Roman" panose="02020603050405020304" pitchFamily="18" charset="0"/>
              </a:rPr>
              <a:t> : </a:t>
            </a:r>
            <a:r>
              <a:rPr lang="en-US" sz="2000" b="0" i="0" dirty="0">
                <a:solidFill>
                  <a:srgbClr val="202124"/>
                </a:solidFill>
                <a:effectLst/>
                <a:latin typeface="Times New Roman" panose="02020603050405020304" pitchFamily="18" charset="0"/>
                <a:cs typeface="Times New Roman" panose="02020603050405020304" pitchFamily="18" charset="0"/>
              </a:rPr>
              <a:t>A NACK after an address is sent means no slave responded to that address. A NACK after write data means the slave either did not recognize the command, or that it cannot accept any more data.</a:t>
            </a:r>
          </a:p>
          <a:p>
            <a:pPr marL="285750" indent="-285750" algn="just">
              <a:buFont typeface="Wingdings" panose="05000000000000000000" pitchFamily="2" charset="2"/>
              <a:buChar char="Ø"/>
            </a:pPr>
            <a:r>
              <a:rPr lang="en-US" sz="2000" b="1" dirty="0">
                <a:solidFill>
                  <a:srgbClr val="202124"/>
                </a:solidFill>
                <a:latin typeface="Times New Roman" panose="02020603050405020304" pitchFamily="18" charset="0"/>
                <a:cs typeface="Times New Roman" panose="02020603050405020304" pitchFamily="18" charset="0"/>
              </a:rPr>
              <a:t>Data bits </a:t>
            </a:r>
            <a:r>
              <a:rPr lang="en-US" sz="2000" dirty="0">
                <a:solidFill>
                  <a:srgbClr val="202124"/>
                </a:solidFill>
                <a:latin typeface="Times New Roman" panose="02020603050405020304" pitchFamily="18" charset="0"/>
                <a:cs typeface="Times New Roman" panose="02020603050405020304" pitchFamily="18" charset="0"/>
              </a:rPr>
              <a:t>: It is of 8 bits (1 byte).</a:t>
            </a:r>
          </a:p>
          <a:p>
            <a:pPr marL="285750" indent="-285750" algn="just">
              <a:buFont typeface="Wingdings" panose="05000000000000000000" pitchFamily="2" charset="2"/>
              <a:buChar char="Ø"/>
            </a:pPr>
            <a:r>
              <a:rPr lang="en-US" sz="2000" b="1" dirty="0">
                <a:solidFill>
                  <a:srgbClr val="202124"/>
                </a:solidFill>
                <a:latin typeface="Times New Roman" panose="02020603050405020304" pitchFamily="18" charset="0"/>
                <a:cs typeface="Times New Roman" panose="02020603050405020304" pitchFamily="18" charset="0"/>
              </a:rPr>
              <a:t>Direction bit </a:t>
            </a:r>
            <a:r>
              <a:rPr lang="en-US" sz="2000" dirty="0">
                <a:solidFill>
                  <a:srgbClr val="202124"/>
                </a:solidFill>
                <a:latin typeface="Times New Roman" panose="02020603050405020304" pitchFamily="18" charset="0"/>
                <a:cs typeface="Times New Roman" panose="02020603050405020304" pitchFamily="18" charset="0"/>
              </a:rPr>
              <a:t>: It is sent after the 7bit address which determines to read or write</a:t>
            </a:r>
          </a:p>
          <a:p>
            <a:pPr marL="2114550" lvl="4" indent="-285750" algn="just">
              <a:buFont typeface="Wingdings" panose="05000000000000000000" pitchFamily="2" charset="2"/>
              <a:buChar char="Ø"/>
            </a:pPr>
            <a:r>
              <a:rPr lang="en-US" sz="2000" dirty="0">
                <a:solidFill>
                  <a:srgbClr val="202124"/>
                </a:solidFill>
                <a:latin typeface="Times New Roman" panose="02020603050405020304" pitchFamily="18" charset="0"/>
                <a:cs typeface="Times New Roman" panose="02020603050405020304" pitchFamily="18" charset="0"/>
              </a:rPr>
              <a:t>If the direction bit is 1,then it performs read operation.</a:t>
            </a:r>
          </a:p>
          <a:p>
            <a:pPr marL="2114550" lvl="4" indent="-285750" algn="just">
              <a:buFont typeface="Wingdings" panose="05000000000000000000" pitchFamily="2" charset="2"/>
              <a:buChar char="Ø"/>
            </a:pPr>
            <a:r>
              <a:rPr lang="en-US" sz="2000" dirty="0">
                <a:solidFill>
                  <a:srgbClr val="202124"/>
                </a:solidFill>
                <a:latin typeface="Times New Roman" panose="02020603050405020304" pitchFamily="18" charset="0"/>
                <a:cs typeface="Times New Roman" panose="02020603050405020304" pitchFamily="18" charset="0"/>
              </a:rPr>
              <a:t>If the direction bit is 0,then it performs write operation</a:t>
            </a:r>
          </a:p>
        </p:txBody>
      </p:sp>
    </p:spTree>
    <p:extLst>
      <p:ext uri="{BB962C8B-B14F-4D97-AF65-F5344CB8AC3E}">
        <p14:creationId xmlns:p14="http://schemas.microsoft.com/office/powerpoint/2010/main" val="3604845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294363" y="1012885"/>
            <a:ext cx="960327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WHEN NACK IS GENERATED …?</a:t>
            </a:r>
          </a:p>
        </p:txBody>
      </p:sp>
      <p:sp>
        <p:nvSpPr>
          <p:cNvPr id="2" name="TextBox 1">
            <a:extLst>
              <a:ext uri="{FF2B5EF4-FFF2-40B4-BE49-F238E27FC236}">
                <a16:creationId xmlns:a16="http://schemas.microsoft.com/office/drawing/2014/main" id="{5AF2B33F-4EE3-8336-8D4F-A447649A0985}"/>
              </a:ext>
            </a:extLst>
          </p:cNvPr>
          <p:cNvSpPr txBox="1"/>
          <p:nvPr/>
        </p:nvSpPr>
        <p:spPr>
          <a:xfrm>
            <a:off x="1294363" y="1736158"/>
            <a:ext cx="9673405" cy="2862322"/>
          </a:xfrm>
          <a:prstGeom prst="rect">
            <a:avLst/>
          </a:prstGeom>
          <a:noFill/>
        </p:spPr>
        <p:txBody>
          <a:bodyPr wrap="square" rtlCol="0">
            <a:spAutoFit/>
          </a:bodyPr>
          <a:lstStyle/>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When no slave device is available on the I2C bus with that address , then  it will generate NACK.</a:t>
            </a:r>
          </a:p>
          <a:p>
            <a:pPr marL="342900" indent="-342900" algn="just">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When master is sending the data to the slave, there is no more memory is available to store the data then the slave will generate NACK.</a:t>
            </a:r>
          </a:p>
          <a:p>
            <a:pPr marL="342900" indent="-342900" algn="just">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When master is reading the data from the slave, when master wants to stop reading the data from slave, master will send NACK.</a:t>
            </a:r>
          </a:p>
          <a:p>
            <a:pPr marL="342900" indent="-342900" algn="just">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Based on real time scenarios, when slave is busy with some task which is already requested by the master, still the work is not yet completed, slave will generate NACK without responding.</a:t>
            </a:r>
          </a:p>
        </p:txBody>
      </p:sp>
    </p:spTree>
    <p:extLst>
      <p:ext uri="{BB962C8B-B14F-4D97-AF65-F5344CB8AC3E}">
        <p14:creationId xmlns:p14="http://schemas.microsoft.com/office/powerpoint/2010/main" val="1109220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35746"/>
            <a:ext cx="9603274"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MODES OF I2C</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776719"/>
            <a:ext cx="9760707" cy="707886"/>
          </a:xfrm>
          <a:prstGeom prst="rect">
            <a:avLst/>
          </a:prstGeom>
          <a:noFill/>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I2C bus specification describes four operating speed categories for bidirectional data transfer:</a:t>
            </a:r>
          </a:p>
        </p:txBody>
      </p:sp>
      <p:graphicFrame>
        <p:nvGraphicFramePr>
          <p:cNvPr id="6" name="Table 7">
            <a:extLst>
              <a:ext uri="{FF2B5EF4-FFF2-40B4-BE49-F238E27FC236}">
                <a16:creationId xmlns:a16="http://schemas.microsoft.com/office/drawing/2014/main" id="{F4FAB51E-291F-D995-9125-A36DEB7E8BB2}"/>
              </a:ext>
            </a:extLst>
          </p:cNvPr>
          <p:cNvGraphicFramePr>
            <a:graphicFrameLocks noGrp="1"/>
          </p:cNvGraphicFramePr>
          <p:nvPr>
            <p:extLst>
              <p:ext uri="{D42A27DB-BD31-4B8C-83A1-F6EECF244321}">
                <p14:modId xmlns:p14="http://schemas.microsoft.com/office/powerpoint/2010/main" val="4191205370"/>
              </p:ext>
            </p:extLst>
          </p:nvPr>
        </p:nvGraphicFramePr>
        <p:xfrm>
          <a:off x="2204184" y="2702358"/>
          <a:ext cx="7565458" cy="2456759"/>
        </p:xfrm>
        <a:graphic>
          <a:graphicData uri="http://schemas.openxmlformats.org/drawingml/2006/table">
            <a:tbl>
              <a:tblPr firstRow="1" bandRow="1">
                <a:tableStyleId>{5C22544A-7EE6-4342-B048-85BDC9FD1C3A}</a:tableStyleId>
              </a:tblPr>
              <a:tblGrid>
                <a:gridCol w="3782729">
                  <a:extLst>
                    <a:ext uri="{9D8B030D-6E8A-4147-A177-3AD203B41FA5}">
                      <a16:colId xmlns:a16="http://schemas.microsoft.com/office/drawing/2014/main" val="2745536765"/>
                    </a:ext>
                  </a:extLst>
                </a:gridCol>
                <a:gridCol w="3782729">
                  <a:extLst>
                    <a:ext uri="{9D8B030D-6E8A-4147-A177-3AD203B41FA5}">
                      <a16:colId xmlns:a16="http://schemas.microsoft.com/office/drawing/2014/main" val="3839793330"/>
                    </a:ext>
                  </a:extLst>
                </a:gridCol>
              </a:tblGrid>
              <a:tr h="363817">
                <a:tc>
                  <a:txBody>
                    <a:bodyPr/>
                    <a:lstStyle/>
                    <a:p>
                      <a:pPr algn="ctr"/>
                      <a:r>
                        <a:rPr lang="en-IN" dirty="0">
                          <a:latin typeface="Times New Roman" panose="02020603050405020304" pitchFamily="18" charset="0"/>
                          <a:cs typeface="Times New Roman" panose="02020603050405020304" pitchFamily="18" charset="0"/>
                        </a:rPr>
                        <a:t>MODE</a:t>
                      </a:r>
                    </a:p>
                  </a:txBody>
                  <a:tcPr/>
                </a:tc>
                <a:tc>
                  <a:txBody>
                    <a:bodyPr/>
                    <a:lstStyle/>
                    <a:p>
                      <a:pPr algn="ctr"/>
                      <a:r>
                        <a:rPr lang="en-IN" dirty="0">
                          <a:latin typeface="Times New Roman" panose="02020603050405020304" pitchFamily="18" charset="0"/>
                          <a:cs typeface="Times New Roman" panose="02020603050405020304" pitchFamily="18" charset="0"/>
                        </a:rPr>
                        <a:t>SPEED</a:t>
                      </a:r>
                    </a:p>
                  </a:txBody>
                  <a:tcPr/>
                </a:tc>
                <a:extLst>
                  <a:ext uri="{0D108BD9-81ED-4DB2-BD59-A6C34878D82A}">
                    <a16:rowId xmlns:a16="http://schemas.microsoft.com/office/drawing/2014/main" val="836739857"/>
                  </a:ext>
                </a:extLst>
              </a:tr>
              <a:tr h="363817">
                <a:tc>
                  <a:txBody>
                    <a:bodyPr/>
                    <a:lstStyle/>
                    <a:p>
                      <a:pPr algn="ctr"/>
                      <a:r>
                        <a:rPr lang="en-IN" dirty="0">
                          <a:latin typeface="Times New Roman" panose="02020603050405020304" pitchFamily="18" charset="0"/>
                          <a:cs typeface="Times New Roman" panose="02020603050405020304" pitchFamily="18" charset="0"/>
                        </a:rPr>
                        <a:t>Standard-mode (</a:t>
                      </a:r>
                      <a:r>
                        <a:rPr lang="en-IN" dirty="0" err="1">
                          <a:latin typeface="Times New Roman" panose="02020603050405020304" pitchFamily="18" charset="0"/>
                          <a:cs typeface="Times New Roman" panose="02020603050405020304" pitchFamily="18" charset="0"/>
                        </a:rPr>
                        <a:t>Sm</a:t>
                      </a:r>
                      <a:r>
                        <a:rPr lang="en-IN" dirty="0">
                          <a:latin typeface="Times New Roman" panose="02020603050405020304" pitchFamily="18" charset="0"/>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100 kbits/sec</a:t>
                      </a:r>
                    </a:p>
                  </a:txBody>
                  <a:tcPr/>
                </a:tc>
                <a:extLst>
                  <a:ext uri="{0D108BD9-81ED-4DB2-BD59-A6C34878D82A}">
                    <a16:rowId xmlns:a16="http://schemas.microsoft.com/office/drawing/2014/main" val="3104428239"/>
                  </a:ext>
                </a:extLst>
              </a:tr>
              <a:tr h="363817">
                <a:tc>
                  <a:txBody>
                    <a:bodyPr/>
                    <a:lstStyle/>
                    <a:p>
                      <a:pPr algn="ctr"/>
                      <a:r>
                        <a:rPr lang="en-IN" dirty="0">
                          <a:latin typeface="Times New Roman" panose="02020603050405020304" pitchFamily="18" charset="0"/>
                          <a:cs typeface="Times New Roman" panose="02020603050405020304" pitchFamily="18" charset="0"/>
                        </a:rPr>
                        <a:t>Fast-mode (Fm)</a:t>
                      </a:r>
                    </a:p>
                  </a:txBody>
                  <a:tcPr/>
                </a:tc>
                <a:tc>
                  <a:txBody>
                    <a:bodyPr/>
                    <a:lstStyle/>
                    <a:p>
                      <a:pPr algn="ctr"/>
                      <a:r>
                        <a:rPr lang="en-IN" dirty="0">
                          <a:latin typeface="Times New Roman" panose="02020603050405020304" pitchFamily="18" charset="0"/>
                          <a:cs typeface="Times New Roman" panose="02020603050405020304" pitchFamily="18" charset="0"/>
                        </a:rPr>
                        <a:t>400 kbits/sec</a:t>
                      </a:r>
                    </a:p>
                  </a:txBody>
                  <a:tcPr/>
                </a:tc>
                <a:extLst>
                  <a:ext uri="{0D108BD9-81ED-4DB2-BD59-A6C34878D82A}">
                    <a16:rowId xmlns:a16="http://schemas.microsoft.com/office/drawing/2014/main" val="581691115"/>
                  </a:ext>
                </a:extLst>
              </a:tr>
              <a:tr h="363817">
                <a:tc>
                  <a:txBody>
                    <a:bodyPr/>
                    <a:lstStyle/>
                    <a:p>
                      <a:pPr algn="ctr"/>
                      <a:r>
                        <a:rPr lang="en-IN" dirty="0">
                          <a:latin typeface="Times New Roman" panose="02020603050405020304" pitchFamily="18" charset="0"/>
                          <a:cs typeface="Times New Roman" panose="02020603050405020304" pitchFamily="18" charset="0"/>
                        </a:rPr>
                        <a:t>Fast-mode Plus (Fm+)</a:t>
                      </a:r>
                    </a:p>
                  </a:txBody>
                  <a:tcPr/>
                </a:tc>
                <a:tc>
                  <a:txBody>
                    <a:bodyPr/>
                    <a:lstStyle/>
                    <a:p>
                      <a:pPr algn="ctr"/>
                      <a:r>
                        <a:rPr lang="en-IN" dirty="0">
                          <a:latin typeface="Times New Roman" panose="02020603050405020304" pitchFamily="18" charset="0"/>
                          <a:cs typeface="Times New Roman" panose="02020603050405020304" pitchFamily="18" charset="0"/>
                        </a:rPr>
                        <a:t>1 </a:t>
                      </a:r>
                      <a:r>
                        <a:rPr lang="en-IN" dirty="0" err="1">
                          <a:latin typeface="Times New Roman" panose="02020603050405020304" pitchFamily="18" charset="0"/>
                          <a:cs typeface="Times New Roman" panose="02020603050405020304" pitchFamily="18" charset="0"/>
                        </a:rPr>
                        <a:t>Mbits</a:t>
                      </a:r>
                      <a:r>
                        <a:rPr lang="en-IN" dirty="0">
                          <a:latin typeface="Times New Roman" panose="02020603050405020304" pitchFamily="18" charset="0"/>
                          <a:cs typeface="Times New Roman" panose="02020603050405020304" pitchFamily="18" charset="0"/>
                        </a:rPr>
                        <a:t>/sec</a:t>
                      </a:r>
                    </a:p>
                  </a:txBody>
                  <a:tcPr/>
                </a:tc>
                <a:extLst>
                  <a:ext uri="{0D108BD9-81ED-4DB2-BD59-A6C34878D82A}">
                    <a16:rowId xmlns:a16="http://schemas.microsoft.com/office/drawing/2014/main" val="3892309428"/>
                  </a:ext>
                </a:extLst>
              </a:tr>
              <a:tr h="363817">
                <a:tc>
                  <a:txBody>
                    <a:bodyPr/>
                    <a:lstStyle/>
                    <a:p>
                      <a:pPr algn="ctr"/>
                      <a:r>
                        <a:rPr lang="en-IN" dirty="0">
                          <a:latin typeface="Times New Roman" panose="02020603050405020304" pitchFamily="18" charset="0"/>
                          <a:cs typeface="Times New Roman" panose="02020603050405020304" pitchFamily="18" charset="0"/>
                        </a:rPr>
                        <a:t>High-speed mode (Hs-mode)</a:t>
                      </a:r>
                    </a:p>
                  </a:txBody>
                  <a:tcPr/>
                </a:tc>
                <a:tc>
                  <a:txBody>
                    <a:bodyPr/>
                    <a:lstStyle/>
                    <a:p>
                      <a:pPr algn="ctr"/>
                      <a:r>
                        <a:rPr lang="en-IN" dirty="0">
                          <a:latin typeface="Times New Roman" panose="02020603050405020304" pitchFamily="18" charset="0"/>
                          <a:cs typeface="Times New Roman" panose="02020603050405020304" pitchFamily="18" charset="0"/>
                        </a:rPr>
                        <a:t>3.4 </a:t>
                      </a:r>
                      <a:r>
                        <a:rPr lang="en-IN" dirty="0" err="1">
                          <a:latin typeface="Times New Roman" panose="02020603050405020304" pitchFamily="18" charset="0"/>
                          <a:cs typeface="Times New Roman" panose="02020603050405020304" pitchFamily="18" charset="0"/>
                        </a:rPr>
                        <a:t>Mbits</a:t>
                      </a:r>
                      <a:r>
                        <a:rPr lang="en-IN" dirty="0">
                          <a:latin typeface="Times New Roman" panose="02020603050405020304" pitchFamily="18" charset="0"/>
                          <a:cs typeface="Times New Roman" panose="02020603050405020304" pitchFamily="18" charset="0"/>
                        </a:rPr>
                        <a:t>/sec</a:t>
                      </a:r>
                    </a:p>
                  </a:txBody>
                  <a:tcPr/>
                </a:tc>
                <a:extLst>
                  <a:ext uri="{0D108BD9-81ED-4DB2-BD59-A6C34878D82A}">
                    <a16:rowId xmlns:a16="http://schemas.microsoft.com/office/drawing/2014/main" val="2290710320"/>
                  </a:ext>
                </a:extLst>
              </a:tr>
              <a:tr h="627959">
                <a:tc>
                  <a:txBody>
                    <a:bodyPr/>
                    <a:lstStyle/>
                    <a:p>
                      <a:pPr algn="ctr"/>
                      <a:r>
                        <a:rPr lang="en-IN" dirty="0">
                          <a:latin typeface="Times New Roman" panose="02020603050405020304" pitchFamily="18" charset="0"/>
                          <a:cs typeface="Times New Roman" panose="02020603050405020304" pitchFamily="18" charset="0"/>
                        </a:rPr>
                        <a:t>Ultra-fast mode (</a:t>
                      </a:r>
                      <a:r>
                        <a:rPr lang="en-IN" dirty="0" err="1">
                          <a:latin typeface="Times New Roman" panose="02020603050405020304" pitchFamily="18" charset="0"/>
                          <a:cs typeface="Times New Roman" panose="02020603050405020304" pitchFamily="18" charset="0"/>
                        </a:rPr>
                        <a:t>UFm</a:t>
                      </a:r>
                      <a:r>
                        <a:rPr lang="en-IN" dirty="0">
                          <a:latin typeface="Times New Roman" panose="02020603050405020304" pitchFamily="18" charset="0"/>
                          <a:cs typeface="Times New Roman" panose="02020603050405020304" pitchFamily="18" charset="0"/>
                        </a:rPr>
                        <a:t>)</a:t>
                      </a:r>
                    </a:p>
                  </a:txBody>
                  <a:tcPr/>
                </a:tc>
                <a:tc>
                  <a:txBody>
                    <a:bodyPr/>
                    <a:lstStyle/>
                    <a:p>
                      <a:pPr algn="l"/>
                      <a:r>
                        <a:rPr lang="en-IN" dirty="0">
                          <a:latin typeface="Times New Roman" panose="02020603050405020304" pitchFamily="18" charset="0"/>
                          <a:cs typeface="Times New Roman" panose="02020603050405020304" pitchFamily="18" charset="0"/>
                        </a:rPr>
                        <a:t>5 </a:t>
                      </a:r>
                      <a:r>
                        <a:rPr lang="en-IN" dirty="0" err="1">
                          <a:latin typeface="Times New Roman" panose="02020603050405020304" pitchFamily="18" charset="0"/>
                          <a:cs typeface="Times New Roman" panose="02020603050405020304" pitchFamily="18" charset="0"/>
                        </a:rPr>
                        <a:t>Mbits</a:t>
                      </a:r>
                      <a:r>
                        <a:rPr lang="en-IN" dirty="0">
                          <a:latin typeface="Times New Roman" panose="02020603050405020304" pitchFamily="18" charset="0"/>
                          <a:cs typeface="Times New Roman" panose="02020603050405020304" pitchFamily="18" charset="0"/>
                        </a:rPr>
                        <a:t>/sec (one way communication)</a:t>
                      </a:r>
                    </a:p>
                  </a:txBody>
                  <a:tcPr/>
                </a:tc>
                <a:extLst>
                  <a:ext uri="{0D108BD9-81ED-4DB2-BD59-A6C34878D82A}">
                    <a16:rowId xmlns:a16="http://schemas.microsoft.com/office/drawing/2014/main" val="2759601703"/>
                  </a:ext>
                </a:extLst>
              </a:tr>
            </a:tbl>
          </a:graphicData>
        </a:graphic>
      </p:graphicFrame>
    </p:spTree>
    <p:extLst>
      <p:ext uri="{BB962C8B-B14F-4D97-AF65-F5344CB8AC3E}">
        <p14:creationId xmlns:p14="http://schemas.microsoft.com/office/powerpoint/2010/main" val="993532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35746"/>
            <a:ext cx="9603274"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I2C SUBSYSTEM</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215646" y="1683525"/>
            <a:ext cx="9760707" cy="707886"/>
          </a:xfrm>
          <a:prstGeom prst="rect">
            <a:avLst/>
          </a:prstGeom>
          <a:noFill/>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kernel divided the I2C subsystem by Buses and Devices. The Buses are again divided into Algorithms and Adapters. The devices are again divided into Drivers and Clients. </a:t>
            </a:r>
          </a:p>
        </p:txBody>
      </p:sp>
      <p:sp>
        <p:nvSpPr>
          <p:cNvPr id="2" name="Rectangle 1">
            <a:extLst>
              <a:ext uri="{FF2B5EF4-FFF2-40B4-BE49-F238E27FC236}">
                <a16:creationId xmlns:a16="http://schemas.microsoft.com/office/drawing/2014/main" id="{29594C59-FEE0-66F6-B342-FA3E92B4BEAF}"/>
              </a:ext>
            </a:extLst>
          </p:cNvPr>
          <p:cNvSpPr/>
          <p:nvPr/>
        </p:nvSpPr>
        <p:spPr>
          <a:xfrm>
            <a:off x="4787900" y="2484605"/>
            <a:ext cx="1854200" cy="520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I2C</a:t>
            </a:r>
          </a:p>
        </p:txBody>
      </p:sp>
      <p:sp>
        <p:nvSpPr>
          <p:cNvPr id="9" name="Arrow: Down 8">
            <a:extLst>
              <a:ext uri="{FF2B5EF4-FFF2-40B4-BE49-F238E27FC236}">
                <a16:creationId xmlns:a16="http://schemas.microsoft.com/office/drawing/2014/main" id="{D809E524-8C4D-93DF-25F3-C4040E7C52A5}"/>
              </a:ext>
            </a:extLst>
          </p:cNvPr>
          <p:cNvSpPr/>
          <p:nvPr/>
        </p:nvSpPr>
        <p:spPr>
          <a:xfrm>
            <a:off x="5632450" y="3001207"/>
            <a:ext cx="165100" cy="3347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22294CD-D0EA-CB07-BC6E-6E702D004CAD}"/>
              </a:ext>
            </a:extLst>
          </p:cNvPr>
          <p:cNvSpPr/>
          <p:nvPr/>
        </p:nvSpPr>
        <p:spPr>
          <a:xfrm>
            <a:off x="2463800" y="3819079"/>
            <a:ext cx="1854200" cy="520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BUSES</a:t>
            </a:r>
          </a:p>
        </p:txBody>
      </p:sp>
      <p:sp>
        <p:nvSpPr>
          <p:cNvPr id="11" name="Rectangle 10">
            <a:extLst>
              <a:ext uri="{FF2B5EF4-FFF2-40B4-BE49-F238E27FC236}">
                <a16:creationId xmlns:a16="http://schemas.microsoft.com/office/drawing/2014/main" id="{A0A050B9-D53A-19BF-83BD-2B91870B058B}"/>
              </a:ext>
            </a:extLst>
          </p:cNvPr>
          <p:cNvSpPr/>
          <p:nvPr/>
        </p:nvSpPr>
        <p:spPr>
          <a:xfrm>
            <a:off x="7874002" y="3797788"/>
            <a:ext cx="1854200" cy="520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DEVICES</a:t>
            </a:r>
          </a:p>
        </p:txBody>
      </p:sp>
      <p:sp>
        <p:nvSpPr>
          <p:cNvPr id="12" name="Rectangle 11">
            <a:extLst>
              <a:ext uri="{FF2B5EF4-FFF2-40B4-BE49-F238E27FC236}">
                <a16:creationId xmlns:a16="http://schemas.microsoft.com/office/drawing/2014/main" id="{2749FF73-BDC0-7DD5-9CED-8747756CD9A7}"/>
              </a:ext>
            </a:extLst>
          </p:cNvPr>
          <p:cNvSpPr/>
          <p:nvPr/>
        </p:nvSpPr>
        <p:spPr>
          <a:xfrm>
            <a:off x="3390900" y="3378553"/>
            <a:ext cx="54102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13" name="Arrow: Down 12">
            <a:extLst>
              <a:ext uri="{FF2B5EF4-FFF2-40B4-BE49-F238E27FC236}">
                <a16:creationId xmlns:a16="http://schemas.microsoft.com/office/drawing/2014/main" id="{4F282DE0-0CA2-F3EE-FC0D-F9CC10E0090E}"/>
              </a:ext>
            </a:extLst>
          </p:cNvPr>
          <p:cNvSpPr/>
          <p:nvPr/>
        </p:nvSpPr>
        <p:spPr>
          <a:xfrm>
            <a:off x="3340097" y="3429121"/>
            <a:ext cx="165102" cy="3899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14" name="Arrow: Down 13">
            <a:extLst>
              <a:ext uri="{FF2B5EF4-FFF2-40B4-BE49-F238E27FC236}">
                <a16:creationId xmlns:a16="http://schemas.microsoft.com/office/drawing/2014/main" id="{E48DA435-98F5-E3BF-49FC-C2C6F36071D0}"/>
              </a:ext>
            </a:extLst>
          </p:cNvPr>
          <p:cNvSpPr/>
          <p:nvPr/>
        </p:nvSpPr>
        <p:spPr>
          <a:xfrm>
            <a:off x="8686802" y="3424273"/>
            <a:ext cx="165100" cy="373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15" name="Arrow: Down 14">
            <a:extLst>
              <a:ext uri="{FF2B5EF4-FFF2-40B4-BE49-F238E27FC236}">
                <a16:creationId xmlns:a16="http://schemas.microsoft.com/office/drawing/2014/main" id="{03F61C17-B001-4270-CDA6-05FB9F4621C8}"/>
              </a:ext>
            </a:extLst>
          </p:cNvPr>
          <p:cNvSpPr/>
          <p:nvPr/>
        </p:nvSpPr>
        <p:spPr>
          <a:xfrm>
            <a:off x="1527208" y="4906345"/>
            <a:ext cx="165100" cy="3347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16" name="Arrow: Down 15">
            <a:extLst>
              <a:ext uri="{FF2B5EF4-FFF2-40B4-BE49-F238E27FC236}">
                <a16:creationId xmlns:a16="http://schemas.microsoft.com/office/drawing/2014/main" id="{04F74914-7CB8-8DD4-1BC4-C4A4A0299FCA}"/>
              </a:ext>
            </a:extLst>
          </p:cNvPr>
          <p:cNvSpPr/>
          <p:nvPr/>
        </p:nvSpPr>
        <p:spPr>
          <a:xfrm>
            <a:off x="4930397" y="4928043"/>
            <a:ext cx="165100" cy="3347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1910CF94-DD5C-AA49-CDA0-724D4CC0D6A0}"/>
              </a:ext>
            </a:extLst>
          </p:cNvPr>
          <p:cNvSpPr/>
          <p:nvPr/>
        </p:nvSpPr>
        <p:spPr>
          <a:xfrm>
            <a:off x="1555371" y="4835938"/>
            <a:ext cx="350595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18" name="Arrow: Down 17">
            <a:extLst>
              <a:ext uri="{FF2B5EF4-FFF2-40B4-BE49-F238E27FC236}">
                <a16:creationId xmlns:a16="http://schemas.microsoft.com/office/drawing/2014/main" id="{EAD31C57-31BF-850F-F350-268343C932E2}"/>
              </a:ext>
            </a:extLst>
          </p:cNvPr>
          <p:cNvSpPr/>
          <p:nvPr/>
        </p:nvSpPr>
        <p:spPr>
          <a:xfrm>
            <a:off x="3308350" y="4359691"/>
            <a:ext cx="196850" cy="448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A974AA6F-ADF6-6A61-CFD7-8A80B29BD750}"/>
              </a:ext>
            </a:extLst>
          </p:cNvPr>
          <p:cNvSpPr/>
          <p:nvPr/>
        </p:nvSpPr>
        <p:spPr>
          <a:xfrm>
            <a:off x="4168397" y="5301554"/>
            <a:ext cx="1854200" cy="520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ADAPTOR</a:t>
            </a:r>
          </a:p>
        </p:txBody>
      </p:sp>
      <p:sp>
        <p:nvSpPr>
          <p:cNvPr id="20" name="Rectangle 19">
            <a:extLst>
              <a:ext uri="{FF2B5EF4-FFF2-40B4-BE49-F238E27FC236}">
                <a16:creationId xmlns:a16="http://schemas.microsoft.com/office/drawing/2014/main" id="{CF624CA5-8443-6DEF-78D5-298DD623FDC5}"/>
              </a:ext>
            </a:extLst>
          </p:cNvPr>
          <p:cNvSpPr/>
          <p:nvPr/>
        </p:nvSpPr>
        <p:spPr>
          <a:xfrm>
            <a:off x="682658" y="5301554"/>
            <a:ext cx="1854200" cy="520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ALGORITHM</a:t>
            </a:r>
          </a:p>
        </p:txBody>
      </p:sp>
      <p:sp>
        <p:nvSpPr>
          <p:cNvPr id="21" name="Rectangle 20">
            <a:extLst>
              <a:ext uri="{FF2B5EF4-FFF2-40B4-BE49-F238E27FC236}">
                <a16:creationId xmlns:a16="http://schemas.microsoft.com/office/drawing/2014/main" id="{6CE174F9-DCD8-8ECF-92B2-BCFAF280BC7D}"/>
              </a:ext>
            </a:extLst>
          </p:cNvPr>
          <p:cNvSpPr/>
          <p:nvPr/>
        </p:nvSpPr>
        <p:spPr>
          <a:xfrm>
            <a:off x="6574027" y="5289762"/>
            <a:ext cx="1854200" cy="520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DRIVER</a:t>
            </a:r>
          </a:p>
        </p:txBody>
      </p:sp>
      <p:sp>
        <p:nvSpPr>
          <p:cNvPr id="22" name="Rectangle 21">
            <a:extLst>
              <a:ext uri="{FF2B5EF4-FFF2-40B4-BE49-F238E27FC236}">
                <a16:creationId xmlns:a16="http://schemas.microsoft.com/office/drawing/2014/main" id="{033C576D-D96D-6FE8-796C-38C145AC4391}"/>
              </a:ext>
            </a:extLst>
          </p:cNvPr>
          <p:cNvSpPr/>
          <p:nvPr/>
        </p:nvSpPr>
        <p:spPr>
          <a:xfrm>
            <a:off x="9728202" y="5262838"/>
            <a:ext cx="1854200" cy="520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CLIENT</a:t>
            </a:r>
          </a:p>
        </p:txBody>
      </p:sp>
      <p:sp>
        <p:nvSpPr>
          <p:cNvPr id="23" name="Arrow: Down 22">
            <a:extLst>
              <a:ext uri="{FF2B5EF4-FFF2-40B4-BE49-F238E27FC236}">
                <a16:creationId xmlns:a16="http://schemas.microsoft.com/office/drawing/2014/main" id="{101A425B-F33A-406A-4094-830B5E181426}"/>
              </a:ext>
            </a:extLst>
          </p:cNvPr>
          <p:cNvSpPr/>
          <p:nvPr/>
        </p:nvSpPr>
        <p:spPr>
          <a:xfrm>
            <a:off x="8785225" y="4359691"/>
            <a:ext cx="196850" cy="448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9D2AFCBC-E15E-90C0-2BEB-6FDBCC13E8C8}"/>
              </a:ext>
            </a:extLst>
          </p:cNvPr>
          <p:cNvSpPr/>
          <p:nvPr/>
        </p:nvSpPr>
        <p:spPr>
          <a:xfrm>
            <a:off x="7444855" y="4807110"/>
            <a:ext cx="330645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25" name="Arrow: Down 24">
            <a:extLst>
              <a:ext uri="{FF2B5EF4-FFF2-40B4-BE49-F238E27FC236}">
                <a16:creationId xmlns:a16="http://schemas.microsoft.com/office/drawing/2014/main" id="{23D46CE7-B485-1543-7AE0-E4D1E0A41A6C}"/>
              </a:ext>
            </a:extLst>
          </p:cNvPr>
          <p:cNvSpPr/>
          <p:nvPr/>
        </p:nvSpPr>
        <p:spPr>
          <a:xfrm>
            <a:off x="10668757" y="4890436"/>
            <a:ext cx="165100" cy="3347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26" name="Arrow: Down 25">
            <a:extLst>
              <a:ext uri="{FF2B5EF4-FFF2-40B4-BE49-F238E27FC236}">
                <a16:creationId xmlns:a16="http://schemas.microsoft.com/office/drawing/2014/main" id="{4D55BC99-D6D6-F0C3-6FAB-3DA84F7878D8}"/>
              </a:ext>
            </a:extLst>
          </p:cNvPr>
          <p:cNvSpPr/>
          <p:nvPr/>
        </p:nvSpPr>
        <p:spPr>
          <a:xfrm>
            <a:off x="7384408" y="4861894"/>
            <a:ext cx="165100" cy="3792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637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7F33-74D4-B730-BD27-D4D23B586436}"/>
              </a:ext>
            </a:extLst>
          </p:cNvPr>
          <p:cNvSpPr>
            <a:spLocks noGrp="1"/>
          </p:cNvSpPr>
          <p:nvPr>
            <p:ph type="title"/>
          </p:nvPr>
        </p:nvSpPr>
        <p:spPr>
          <a:xfrm>
            <a:off x="1294362" y="705543"/>
            <a:ext cx="2240575" cy="607421"/>
          </a:xfrm>
        </p:spPr>
        <p:txBody>
          <a:bodyPr>
            <a:normAutofit/>
          </a:bodyPr>
          <a:lstStyle/>
          <a:p>
            <a:pPr algn="l"/>
            <a:r>
              <a:rPr lang="en-US" sz="2800" b="1" dirty="0">
                <a:latin typeface="Times New Roman" panose="02020603050405020304" pitchFamily="18" charset="0"/>
                <a:cs typeface="Times New Roman" panose="02020603050405020304" pitchFamily="18" charset="0"/>
              </a:rPr>
              <a:t>CONTENTS</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3AB7FFF-5FD7-44B7-71B7-DE91E0EBE070}"/>
              </a:ext>
            </a:extLst>
          </p:cNvPr>
          <p:cNvSpPr/>
          <p:nvPr/>
        </p:nvSpPr>
        <p:spPr>
          <a:xfrm rot="10800000" flipV="1">
            <a:off x="1294362" y="1267244"/>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A0142D0-A587-E772-9A7B-ABD99D1EF954}"/>
              </a:ext>
            </a:extLst>
          </p:cNvPr>
          <p:cNvSpPr txBox="1"/>
          <p:nvPr/>
        </p:nvSpPr>
        <p:spPr>
          <a:xfrm>
            <a:off x="1294362" y="1511300"/>
            <a:ext cx="5019812" cy="4401205"/>
          </a:xfrm>
          <a:prstGeom prst="rect">
            <a:avLst/>
          </a:prstGeom>
          <a:noFill/>
        </p:spPr>
        <p:txBody>
          <a:bodyPr wrap="square" rtlCol="0">
            <a:spAutoFit/>
          </a:bodyPr>
          <a:lstStyle/>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What is communication ?</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Classification of communication protocols</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I2C Protocol</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I2C Interface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Communication parameters</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When NACK is generated ?</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Modes of I2C</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I2C subsystem</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API’s</a:t>
            </a:r>
          </a:p>
          <a:p>
            <a:pPr marL="742950" lvl="1"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Transfer Data</a:t>
            </a:r>
          </a:p>
          <a:p>
            <a:pPr marL="742950" lvl="1"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Read / Receive Data</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I2C Mechanisms</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Steps to write I2C driver code</a:t>
            </a:r>
          </a:p>
          <a:p>
            <a:pPr marL="285750" indent="-285750">
              <a:buFont typeface="Wingdings" panose="05000000000000000000" pitchFamily="2" charset="2"/>
              <a:buChar char="v"/>
            </a:pPr>
            <a:r>
              <a:rPr lang="en-IN" sz="2000" dirty="0" err="1">
                <a:latin typeface="Times New Roman" panose="02020603050405020304" pitchFamily="18" charset="0"/>
                <a:cs typeface="Times New Roman" panose="02020603050405020304" pitchFamily="18" charset="0"/>
              </a:rPr>
              <a:t>Makefile</a:t>
            </a:r>
            <a:r>
              <a:rPr lang="en-IN" sz="2000" dirty="0">
                <a:latin typeface="Times New Roman" panose="02020603050405020304" pitchFamily="18" charset="0"/>
                <a:cs typeface="Times New Roman" panose="02020603050405020304" pitchFamily="18" charset="0"/>
              </a:rPr>
              <a:t> of driver code</a:t>
            </a:r>
          </a:p>
        </p:txBody>
      </p:sp>
      <p:sp>
        <p:nvSpPr>
          <p:cNvPr id="7" name="TextBox 6">
            <a:extLst>
              <a:ext uri="{FF2B5EF4-FFF2-40B4-BE49-F238E27FC236}">
                <a16:creationId xmlns:a16="http://schemas.microsoft.com/office/drawing/2014/main" id="{782F69F2-7040-263A-5BDB-98D2343BC021}"/>
              </a:ext>
            </a:extLst>
          </p:cNvPr>
          <p:cNvSpPr txBox="1"/>
          <p:nvPr/>
        </p:nvSpPr>
        <p:spPr>
          <a:xfrm>
            <a:off x="6314174" y="1511299"/>
            <a:ext cx="4583463" cy="3139321"/>
          </a:xfrm>
          <a:prstGeom prst="rect">
            <a:avLst/>
          </a:prstGeom>
          <a:noFill/>
        </p:spPr>
        <p:txBody>
          <a:bodyPr wrap="square">
            <a:spAutoFit/>
          </a:bodyPr>
          <a:lstStyle/>
          <a:p>
            <a:pPr marL="285750" indent="-28575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Raspberry pi 3 model b+ pin layout</a:t>
            </a:r>
          </a:p>
          <a:p>
            <a:pPr marL="285750" indent="-28575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Connection of </a:t>
            </a:r>
            <a:r>
              <a:rPr lang="en-US" dirty="0">
                <a:latin typeface="Times New Roman" panose="02020603050405020304" pitchFamily="18" charset="0"/>
                <a:cs typeface="Times New Roman" panose="02020603050405020304" pitchFamily="18" charset="0"/>
              </a:rPr>
              <a:t>OLED </a:t>
            </a:r>
            <a:r>
              <a:rPr lang="en-US" sz="1800" dirty="0">
                <a:latin typeface="Times New Roman" panose="02020603050405020304" pitchFamily="18" charset="0"/>
                <a:cs typeface="Times New Roman" panose="02020603050405020304" pitchFamily="18" charset="0"/>
              </a:rPr>
              <a:t>with raspberry pi 3</a:t>
            </a:r>
          </a:p>
          <a:p>
            <a:pPr marL="857250" lvl="1" indent="-400050">
              <a:buFont typeface="+mj-lt"/>
              <a:buAutoNum type="romanUcPeriod"/>
            </a:pPr>
            <a:r>
              <a:rPr lang="en-US" dirty="0">
                <a:latin typeface="Times New Roman" panose="02020603050405020304" pitchFamily="18" charset="0"/>
                <a:cs typeface="Times New Roman" panose="02020603050405020304" pitchFamily="18" charset="0"/>
              </a:rPr>
              <a:t>Hardware registers and driver code </a:t>
            </a:r>
          </a:p>
          <a:p>
            <a:pPr marL="285750" indent="-285750">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Output</a:t>
            </a:r>
          </a:p>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Errors</a:t>
            </a:r>
          </a:p>
          <a:p>
            <a:pPr marL="285750" indent="-285750">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Advantages</a:t>
            </a:r>
          </a:p>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Disadvantages</a:t>
            </a:r>
          </a:p>
          <a:p>
            <a:pPr marL="285750" indent="-285750">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Applications</a:t>
            </a:r>
          </a:p>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References</a:t>
            </a:r>
          </a:p>
          <a:p>
            <a:pPr marL="285750" indent="-285750">
              <a:buFont typeface="Wingdings" panose="05000000000000000000" pitchFamily="2" charset="2"/>
              <a:buChar char="v"/>
            </a:pPr>
            <a:endParaRPr lang="en-IN"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2285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1678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306819"/>
            <a:ext cx="9760707" cy="4585871"/>
          </a:xfrm>
          <a:prstGeom prst="rect">
            <a:avLst/>
          </a:prstGeom>
          <a:noFill/>
        </p:spPr>
        <p:txBody>
          <a:bodyPr wrap="square">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Algorithm:</a:t>
            </a:r>
          </a:p>
          <a:p>
            <a:r>
              <a:rPr lang="en-US" sz="2000" dirty="0">
                <a:latin typeface="Times New Roman" panose="02020603050405020304" pitchFamily="18" charset="0"/>
                <a:cs typeface="Times New Roman" panose="02020603050405020304" pitchFamily="18" charset="0"/>
              </a:rPr>
              <a:t>An Algorithm driver contains a general code that can be used for I2C adapters.</a:t>
            </a:r>
          </a:p>
          <a:p>
            <a:pPr marL="342900" indent="-342900">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Adapters:</a:t>
            </a:r>
          </a:p>
          <a:p>
            <a:r>
              <a:rPr lang="en-US" sz="2000" dirty="0">
                <a:latin typeface="Times New Roman" panose="02020603050405020304" pitchFamily="18" charset="0"/>
                <a:cs typeface="Times New Roman" panose="02020603050405020304" pitchFamily="18" charset="0"/>
              </a:rPr>
              <a:t>An Adapter effectively represents a bus – it is used to tie up a particular I2C with an algorithm and bus number. Each specific adapter driver either depends on one algorithm driver or includes its own implementation.</a:t>
            </a:r>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Clients:</a:t>
            </a:r>
          </a:p>
          <a:p>
            <a:r>
              <a:rPr lang="en-US" sz="2000" dirty="0">
                <a:latin typeface="Times New Roman" panose="02020603050405020304" pitchFamily="18" charset="0"/>
                <a:cs typeface="Times New Roman" panose="02020603050405020304" pitchFamily="18" charset="0"/>
              </a:rPr>
              <a:t>A Client represents a chip (slave) on the I2C. </a:t>
            </a:r>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Drivers:</a:t>
            </a:r>
          </a:p>
          <a:p>
            <a:r>
              <a:rPr lang="en-US" sz="2000" dirty="0">
                <a:latin typeface="Times New Roman" panose="02020603050405020304" pitchFamily="18" charset="0"/>
                <a:cs typeface="Times New Roman" panose="02020603050405020304" pitchFamily="18" charset="0"/>
              </a:rPr>
              <a:t>This is the driver that we are writing for the client. Usually, Driver and Client are more closely integrated than Algorithm and Adapter.</a:t>
            </a:r>
          </a:p>
        </p:txBody>
      </p:sp>
    </p:spTree>
    <p:extLst>
      <p:ext uri="{BB962C8B-B14F-4D97-AF65-F5344CB8AC3E}">
        <p14:creationId xmlns:p14="http://schemas.microsoft.com/office/powerpoint/2010/main" val="4029161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2c latest partnerships bring innovation in payments - ThePaypers">
            <a:extLst>
              <a:ext uri="{FF2B5EF4-FFF2-40B4-BE49-F238E27FC236}">
                <a16:creationId xmlns:a16="http://schemas.microsoft.com/office/drawing/2014/main" id="{93CB7AFF-1BF7-059A-FEB4-BE0B997743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77" b="939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42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r>
              <a:rPr lang="sv-SE" sz="2800" b="1" dirty="0">
                <a:latin typeface="Times New Roman" panose="02020603050405020304" pitchFamily="18" charset="0"/>
                <a:cs typeface="Times New Roman" panose="02020603050405020304" pitchFamily="18" charset="0"/>
              </a:rPr>
              <a:t>TRANSFER DATA</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718968"/>
            <a:ext cx="9760707" cy="378565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Send Data</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i2c_master_send( )</a:t>
            </a:r>
          </a:p>
          <a:p>
            <a:pPr algn="just"/>
            <a:r>
              <a:rPr lang="en-US" sz="2000" dirty="0">
                <a:latin typeface="Times New Roman" panose="02020603050405020304" pitchFamily="18" charset="0"/>
                <a:cs typeface="Times New Roman" panose="02020603050405020304" pitchFamily="18" charset="0"/>
              </a:rPr>
              <a:t>This API issue a single I2C message in the master transmit mode.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int i2c_master_send ( const struct i2c_client * client, const char * </a:t>
            </a:r>
            <a:r>
              <a:rPr lang="en-US" sz="2000" b="1" dirty="0" err="1">
                <a:latin typeface="Times New Roman" panose="02020603050405020304" pitchFamily="18" charset="0"/>
                <a:cs typeface="Times New Roman" panose="02020603050405020304" pitchFamily="18" charset="0"/>
              </a:rPr>
              <a:t>buf</a:t>
            </a:r>
            <a:r>
              <a:rPr lang="en-US" sz="2000" b="1" dirty="0">
                <a:latin typeface="Times New Roman" panose="02020603050405020304" pitchFamily="18" charset="0"/>
                <a:cs typeface="Times New Roman" panose="02020603050405020304" pitchFamily="18" charset="0"/>
              </a:rPr>
              <a:t>, int count);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 </a:t>
            </a:r>
          </a:p>
          <a:p>
            <a:pPr algn="just"/>
            <a:r>
              <a:rPr lang="en-US" sz="2000" b="1" dirty="0">
                <a:latin typeface="Times New Roman" panose="02020603050405020304" pitchFamily="18" charset="0"/>
                <a:cs typeface="Times New Roman" panose="02020603050405020304" pitchFamily="18" charset="0"/>
              </a:rPr>
              <a:t>client</a:t>
            </a:r>
            <a:r>
              <a:rPr lang="en-US" sz="2000" dirty="0">
                <a:latin typeface="Times New Roman" panose="02020603050405020304" pitchFamily="18" charset="0"/>
                <a:cs typeface="Times New Roman" panose="02020603050405020304" pitchFamily="18" charset="0"/>
              </a:rPr>
              <a:t> – Handle to the slave device </a:t>
            </a:r>
          </a:p>
          <a:p>
            <a:pPr algn="just"/>
            <a:r>
              <a:rPr lang="en-US" sz="2000" b="1" dirty="0" err="1">
                <a:latin typeface="Times New Roman" panose="02020603050405020304" pitchFamily="18" charset="0"/>
                <a:cs typeface="Times New Roman" panose="02020603050405020304" pitchFamily="18" charset="0"/>
              </a:rPr>
              <a:t>buf</a:t>
            </a:r>
            <a:r>
              <a:rPr lang="en-US" sz="2000" dirty="0">
                <a:latin typeface="Times New Roman" panose="02020603050405020304" pitchFamily="18" charset="0"/>
                <a:cs typeface="Times New Roman" panose="02020603050405020304" pitchFamily="18" charset="0"/>
              </a:rPr>
              <a:t> – Data that will be written to the slave </a:t>
            </a:r>
          </a:p>
          <a:p>
            <a:pPr algn="just"/>
            <a:r>
              <a:rPr lang="en-US" sz="2000" b="1" dirty="0">
                <a:latin typeface="Times New Roman" panose="02020603050405020304" pitchFamily="18" charset="0"/>
                <a:cs typeface="Times New Roman" panose="02020603050405020304" pitchFamily="18" charset="0"/>
              </a:rPr>
              <a:t>count </a:t>
            </a:r>
            <a:r>
              <a:rPr lang="en-US" sz="2000" dirty="0">
                <a:latin typeface="Times New Roman" panose="02020603050405020304" pitchFamily="18" charset="0"/>
                <a:cs typeface="Times New Roman" panose="02020603050405020304" pitchFamily="18" charset="0"/>
              </a:rPr>
              <a:t>– How many bytes to write, must be less than 64k since msg length is u16.</a:t>
            </a:r>
          </a:p>
          <a:p>
            <a:pPr algn="just"/>
            <a:r>
              <a:rPr lang="en-US" sz="2000" dirty="0">
                <a:latin typeface="Times New Roman" panose="02020603050405020304" pitchFamily="18" charset="0"/>
                <a:cs typeface="Times New Roman" panose="02020603050405020304" pitchFamily="18" charset="0"/>
              </a:rPr>
              <a:t>It returns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or else the number of bytes written. </a:t>
            </a:r>
          </a:p>
        </p:txBody>
      </p:sp>
    </p:spTree>
    <p:extLst>
      <p:ext uri="{BB962C8B-B14F-4D97-AF65-F5344CB8AC3E}">
        <p14:creationId xmlns:p14="http://schemas.microsoft.com/office/powerpoint/2010/main" val="2451712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pPr algn="r"/>
            <a:r>
              <a:rPr lang="sv-SE" sz="2800" b="1" dirty="0">
                <a:latin typeface="Times New Roman" panose="02020603050405020304" pitchFamily="18" charset="0"/>
                <a:cs typeface="Times New Roman" panose="02020603050405020304" pitchFamily="18" charset="0"/>
              </a:rPr>
              <a:t>Contd...</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718968"/>
            <a:ext cx="9760707" cy="3170099"/>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i2c_smbus_write_byte(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API is used to send one byte to the slave.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s32 i2c_smbus_write_byte ( const struct i2c_client * client, u8 value);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 </a:t>
            </a:r>
          </a:p>
          <a:p>
            <a:pPr algn="just"/>
            <a:r>
              <a:rPr lang="en-US" sz="2000" b="1" dirty="0">
                <a:latin typeface="Times New Roman" panose="02020603050405020304" pitchFamily="18" charset="0"/>
                <a:cs typeface="Times New Roman" panose="02020603050405020304" pitchFamily="18" charset="0"/>
              </a:rPr>
              <a:t>client</a:t>
            </a:r>
            <a:r>
              <a:rPr lang="en-US" sz="2000" dirty="0">
                <a:latin typeface="Times New Roman" panose="02020603050405020304" pitchFamily="18" charset="0"/>
                <a:cs typeface="Times New Roman" panose="02020603050405020304" pitchFamily="18" charset="0"/>
              </a:rPr>
              <a:t> – Handle to the slave device</a:t>
            </a:r>
          </a:p>
          <a:p>
            <a:pPr algn="just"/>
            <a:r>
              <a:rPr lang="en-US" sz="2000" b="1" dirty="0">
                <a:latin typeface="Times New Roman" panose="02020603050405020304" pitchFamily="18" charset="0"/>
                <a:cs typeface="Times New Roman" panose="02020603050405020304" pitchFamily="18" charset="0"/>
              </a:rPr>
              <a:t>Value</a:t>
            </a:r>
            <a:r>
              <a:rPr lang="en-US" sz="2000" dirty="0">
                <a:latin typeface="Times New Roman" panose="02020603050405020304" pitchFamily="18" charset="0"/>
                <a:cs typeface="Times New Roman" panose="02020603050405020304" pitchFamily="18" charset="0"/>
              </a:rPr>
              <a:t> – Byte to be sent </a:t>
            </a:r>
          </a:p>
          <a:p>
            <a:pPr algn="just"/>
            <a:r>
              <a:rPr lang="en-US" sz="2000" dirty="0">
                <a:latin typeface="Times New Roman" panose="02020603050405020304" pitchFamily="18" charset="0"/>
                <a:cs typeface="Times New Roman" panose="02020603050405020304" pitchFamily="18" charset="0"/>
              </a:rPr>
              <a:t>It returning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else zero on success.</a:t>
            </a:r>
          </a:p>
        </p:txBody>
      </p:sp>
    </p:spTree>
    <p:extLst>
      <p:ext uri="{BB962C8B-B14F-4D97-AF65-F5344CB8AC3E}">
        <p14:creationId xmlns:p14="http://schemas.microsoft.com/office/powerpoint/2010/main" val="2213925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pPr algn="r"/>
            <a:r>
              <a:rPr lang="sv-SE" sz="2800" b="1" dirty="0">
                <a:latin typeface="Times New Roman" panose="02020603050405020304" pitchFamily="18" charset="0"/>
                <a:cs typeface="Times New Roman" panose="02020603050405020304" pitchFamily="18" charset="0"/>
              </a:rPr>
              <a:t>Contd...</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2" y="1649203"/>
            <a:ext cx="10310952" cy="2862322"/>
          </a:xfrm>
          <a:prstGeom prst="rect">
            <a:avLst/>
          </a:prstGeom>
          <a:noFill/>
        </p:spPr>
        <p:txBody>
          <a:bodyPr wrap="square">
            <a:spAutoFit/>
          </a:bodyPr>
          <a:lstStyle/>
          <a:p>
            <a:pPr algn="just"/>
            <a:r>
              <a:rPr lang="en-IN" sz="2000" b="1" dirty="0">
                <a:latin typeface="Times New Roman" panose="02020603050405020304" pitchFamily="18" charset="0"/>
                <a:cs typeface="Times New Roman" panose="02020603050405020304" pitchFamily="18" charset="0"/>
              </a:rPr>
              <a:t>i2c_smbus_write_byte_data( )</a:t>
            </a: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s32 i2c_smbus_write_byte_data ( </a:t>
            </a:r>
            <a:r>
              <a:rPr lang="en-IN" sz="2000" b="1" dirty="0" err="1">
                <a:latin typeface="Times New Roman" panose="02020603050405020304" pitchFamily="18" charset="0"/>
                <a:cs typeface="Times New Roman" panose="02020603050405020304" pitchFamily="18" charset="0"/>
              </a:rPr>
              <a:t>const</a:t>
            </a:r>
            <a:r>
              <a:rPr lang="en-IN" sz="2000" b="1" dirty="0">
                <a:latin typeface="Times New Roman" panose="02020603050405020304" pitchFamily="18" charset="0"/>
                <a:cs typeface="Times New Roman" panose="02020603050405020304" pitchFamily="18" charset="0"/>
              </a:rPr>
              <a:t> struct i2c_client * client, u8 command, u8 value);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Where,</a:t>
            </a:r>
          </a:p>
          <a:p>
            <a:pPr algn="just"/>
            <a:r>
              <a:rPr lang="en-IN" sz="2000" b="1" dirty="0">
                <a:latin typeface="Times New Roman" panose="02020603050405020304" pitchFamily="18" charset="0"/>
                <a:cs typeface="Times New Roman" panose="02020603050405020304" pitchFamily="18" charset="0"/>
              </a:rPr>
              <a:t>client</a:t>
            </a:r>
            <a:r>
              <a:rPr lang="en-IN" sz="2000" dirty="0">
                <a:latin typeface="Times New Roman" panose="02020603050405020304" pitchFamily="18" charset="0"/>
                <a:cs typeface="Times New Roman" panose="02020603050405020304" pitchFamily="18" charset="0"/>
              </a:rPr>
              <a:t> – Handle to the slave device </a:t>
            </a:r>
          </a:p>
          <a:p>
            <a:pPr algn="just"/>
            <a:r>
              <a:rPr lang="en-IN" sz="2000" b="1" dirty="0">
                <a:latin typeface="Times New Roman" panose="02020603050405020304" pitchFamily="18" charset="0"/>
                <a:cs typeface="Times New Roman" panose="02020603050405020304" pitchFamily="18" charset="0"/>
              </a:rPr>
              <a:t>command</a:t>
            </a:r>
            <a:r>
              <a:rPr lang="en-IN" sz="2000" dirty="0">
                <a:latin typeface="Times New Roman" panose="02020603050405020304" pitchFamily="18" charset="0"/>
                <a:cs typeface="Times New Roman" panose="02020603050405020304" pitchFamily="18" charset="0"/>
              </a:rPr>
              <a:t> – Byte interpreted by slave </a:t>
            </a:r>
          </a:p>
          <a:p>
            <a:pPr algn="just"/>
            <a:r>
              <a:rPr lang="en-IN" sz="2000" b="1" dirty="0">
                <a:latin typeface="Times New Roman" panose="02020603050405020304" pitchFamily="18" charset="0"/>
                <a:cs typeface="Times New Roman" panose="02020603050405020304" pitchFamily="18" charset="0"/>
              </a:rPr>
              <a:t>value</a:t>
            </a:r>
            <a:r>
              <a:rPr lang="en-IN" sz="2000" dirty="0">
                <a:latin typeface="Times New Roman" panose="02020603050405020304" pitchFamily="18" charset="0"/>
                <a:cs typeface="Times New Roman" panose="02020603050405020304" pitchFamily="18" charset="0"/>
              </a:rPr>
              <a:t> – Byte being written.</a:t>
            </a:r>
          </a:p>
          <a:p>
            <a:pPr algn="just"/>
            <a:r>
              <a:rPr lang="en-IN" sz="2000" dirty="0">
                <a:latin typeface="Times New Roman" panose="02020603050405020304" pitchFamily="18" charset="0"/>
                <a:cs typeface="Times New Roman" panose="02020603050405020304" pitchFamily="18" charset="0"/>
              </a:rPr>
              <a:t>It returning negative </a:t>
            </a:r>
            <a:r>
              <a:rPr lang="en-IN" sz="2000" dirty="0" err="1">
                <a:latin typeface="Times New Roman" panose="02020603050405020304" pitchFamily="18" charset="0"/>
                <a:cs typeface="Times New Roman" panose="02020603050405020304" pitchFamily="18" charset="0"/>
              </a:rPr>
              <a:t>errno</a:t>
            </a:r>
            <a:r>
              <a:rPr lang="en-IN" sz="2000" dirty="0">
                <a:latin typeface="Times New Roman" panose="02020603050405020304" pitchFamily="18" charset="0"/>
                <a:cs typeface="Times New Roman" panose="02020603050405020304" pitchFamily="18" charset="0"/>
              </a:rPr>
              <a:t> else zero on success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17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pPr algn="r"/>
            <a:r>
              <a:rPr lang="sv-SE" sz="2800" b="1" dirty="0">
                <a:latin typeface="Times New Roman" panose="02020603050405020304" pitchFamily="18" charset="0"/>
                <a:cs typeface="Times New Roman" panose="02020603050405020304" pitchFamily="18" charset="0"/>
              </a:rPr>
              <a:t>Contd...</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699718"/>
            <a:ext cx="9989419" cy="2862322"/>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i2c_smbus_write_word_data( )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s32 i2c_smbus_write_word_data ( const struct i2c_client * client, u8 command, u16 value);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a:t>
            </a:r>
          </a:p>
          <a:p>
            <a:pPr algn="just"/>
            <a:r>
              <a:rPr lang="en-US" sz="2000" b="1" dirty="0">
                <a:latin typeface="Times New Roman" panose="02020603050405020304" pitchFamily="18" charset="0"/>
                <a:cs typeface="Times New Roman" panose="02020603050405020304" pitchFamily="18" charset="0"/>
              </a:rPr>
              <a:t>client </a:t>
            </a:r>
            <a:r>
              <a:rPr lang="en-US" sz="2000" dirty="0">
                <a:latin typeface="Times New Roman" panose="02020603050405020304" pitchFamily="18" charset="0"/>
                <a:cs typeface="Times New Roman" panose="02020603050405020304" pitchFamily="18" charset="0"/>
              </a:rPr>
              <a:t>– Handle to the slave device </a:t>
            </a:r>
          </a:p>
          <a:p>
            <a:pPr algn="just"/>
            <a:r>
              <a:rPr lang="en-US" sz="2000" b="1" dirty="0">
                <a:latin typeface="Times New Roman" panose="02020603050405020304" pitchFamily="18" charset="0"/>
                <a:cs typeface="Times New Roman" panose="02020603050405020304" pitchFamily="18" charset="0"/>
              </a:rPr>
              <a:t>command</a:t>
            </a:r>
            <a:r>
              <a:rPr lang="en-US" sz="2000" dirty="0">
                <a:latin typeface="Times New Roman" panose="02020603050405020304" pitchFamily="18" charset="0"/>
                <a:cs typeface="Times New Roman" panose="02020603050405020304" pitchFamily="18" charset="0"/>
              </a:rPr>
              <a:t> – Byte interpreted by slave </a:t>
            </a:r>
          </a:p>
          <a:p>
            <a:pPr algn="just"/>
            <a:r>
              <a:rPr lang="en-US" sz="2000" b="1" dirty="0">
                <a:latin typeface="Times New Roman" panose="02020603050405020304" pitchFamily="18" charset="0"/>
                <a:cs typeface="Times New Roman" panose="02020603050405020304" pitchFamily="18" charset="0"/>
              </a:rPr>
              <a:t>value</a:t>
            </a:r>
            <a:r>
              <a:rPr lang="en-US" sz="2000" dirty="0">
                <a:latin typeface="Times New Roman" panose="02020603050405020304" pitchFamily="18" charset="0"/>
                <a:cs typeface="Times New Roman" panose="02020603050405020304" pitchFamily="18" charset="0"/>
              </a:rPr>
              <a:t> – 16-bit “word” being written.</a:t>
            </a:r>
          </a:p>
          <a:p>
            <a:pPr algn="just"/>
            <a:r>
              <a:rPr lang="en-US" sz="2000" dirty="0">
                <a:latin typeface="Times New Roman" panose="02020603050405020304" pitchFamily="18" charset="0"/>
                <a:cs typeface="Times New Roman" panose="02020603050405020304" pitchFamily="18" charset="0"/>
              </a:rPr>
              <a:t>It returning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else zero on success.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2823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pPr algn="r"/>
            <a:r>
              <a:rPr lang="sv-SE" sz="2800" b="1" dirty="0">
                <a:latin typeface="Times New Roman" panose="02020603050405020304" pitchFamily="18" charset="0"/>
                <a:cs typeface="Times New Roman" panose="02020603050405020304" pitchFamily="18" charset="0"/>
              </a:rPr>
              <a:t>Contd...</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690062"/>
            <a:ext cx="9964442" cy="3477875"/>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i2c_smbus_write_block_data( )</a:t>
            </a:r>
          </a:p>
          <a:p>
            <a:pPr algn="just"/>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s32 i2c_smbus_write_block_data ( const struct i2c_client * client, u8 command, u8 length, const u8 * values);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 </a:t>
            </a:r>
          </a:p>
          <a:p>
            <a:pPr algn="just"/>
            <a:r>
              <a:rPr lang="en-US" sz="2000" b="1" dirty="0">
                <a:latin typeface="Times New Roman" panose="02020603050405020304" pitchFamily="18" charset="0"/>
                <a:cs typeface="Times New Roman" panose="02020603050405020304" pitchFamily="18" charset="0"/>
              </a:rPr>
              <a:t>client </a:t>
            </a:r>
            <a:r>
              <a:rPr lang="en-US" sz="2000" dirty="0">
                <a:latin typeface="Times New Roman" panose="02020603050405020304" pitchFamily="18" charset="0"/>
                <a:cs typeface="Times New Roman" panose="02020603050405020304" pitchFamily="18" charset="0"/>
              </a:rPr>
              <a:t>– Handle to the slave device </a:t>
            </a:r>
          </a:p>
          <a:p>
            <a:pPr algn="just"/>
            <a:r>
              <a:rPr lang="en-US" sz="2000" b="1" dirty="0">
                <a:latin typeface="Times New Roman" panose="02020603050405020304" pitchFamily="18" charset="0"/>
                <a:cs typeface="Times New Roman" panose="02020603050405020304" pitchFamily="18" charset="0"/>
              </a:rPr>
              <a:t>command</a:t>
            </a:r>
            <a:r>
              <a:rPr lang="en-US" sz="2000" dirty="0">
                <a:latin typeface="Times New Roman" panose="02020603050405020304" pitchFamily="18" charset="0"/>
                <a:cs typeface="Times New Roman" panose="02020603050405020304" pitchFamily="18" charset="0"/>
              </a:rPr>
              <a:t> – Byte interpreted by slave </a:t>
            </a:r>
          </a:p>
          <a:p>
            <a:pPr algn="just"/>
            <a:r>
              <a:rPr lang="en-US" sz="2000" b="1" dirty="0">
                <a:latin typeface="Times New Roman" panose="02020603050405020304" pitchFamily="18" charset="0"/>
                <a:cs typeface="Times New Roman" panose="02020603050405020304" pitchFamily="18" charset="0"/>
              </a:rPr>
              <a:t>length</a:t>
            </a:r>
            <a:r>
              <a:rPr lang="en-US" sz="2000" dirty="0">
                <a:latin typeface="Times New Roman" panose="02020603050405020304" pitchFamily="18" charset="0"/>
                <a:cs typeface="Times New Roman" panose="02020603050405020304" pitchFamily="18" charset="0"/>
              </a:rPr>
              <a:t> – Size of the data block; </a:t>
            </a:r>
            <a:r>
              <a:rPr lang="en-US" sz="2000" dirty="0" err="1">
                <a:latin typeface="Times New Roman" panose="02020603050405020304" pitchFamily="18" charset="0"/>
                <a:cs typeface="Times New Roman" panose="02020603050405020304" pitchFamily="18" charset="0"/>
              </a:rPr>
              <a:t>SMBus</a:t>
            </a:r>
            <a:r>
              <a:rPr lang="en-US" sz="2000" dirty="0">
                <a:latin typeface="Times New Roman" panose="02020603050405020304" pitchFamily="18" charset="0"/>
                <a:cs typeface="Times New Roman" panose="02020603050405020304" pitchFamily="18" charset="0"/>
              </a:rPr>
              <a:t> allows at most 32 bytes </a:t>
            </a:r>
          </a:p>
          <a:p>
            <a:pPr algn="just"/>
            <a:r>
              <a:rPr lang="en-US" sz="2000" b="1" dirty="0">
                <a:latin typeface="Times New Roman" panose="02020603050405020304" pitchFamily="18" charset="0"/>
                <a:cs typeface="Times New Roman" panose="02020603050405020304" pitchFamily="18" charset="0"/>
              </a:rPr>
              <a:t>values</a:t>
            </a:r>
            <a:r>
              <a:rPr lang="en-US" sz="2000" dirty="0">
                <a:latin typeface="Times New Roman" panose="02020603050405020304" pitchFamily="18" charset="0"/>
                <a:cs typeface="Times New Roman" panose="02020603050405020304" pitchFamily="18" charset="0"/>
              </a:rPr>
              <a:t> – Byte array which will be written </a:t>
            </a:r>
          </a:p>
          <a:p>
            <a:pPr algn="just"/>
            <a:r>
              <a:rPr lang="en-US" sz="2000" dirty="0">
                <a:latin typeface="Times New Roman" panose="02020603050405020304" pitchFamily="18" charset="0"/>
                <a:cs typeface="Times New Roman" panose="02020603050405020304" pitchFamily="18" charset="0"/>
              </a:rPr>
              <a:t>It returns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else zero on success.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430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r>
              <a:rPr lang="sv-SE" sz="2800" b="1" dirty="0">
                <a:latin typeface="Times New Roman" panose="02020603050405020304" pitchFamily="18" charset="0"/>
                <a:cs typeface="Times New Roman" panose="02020603050405020304" pitchFamily="18" charset="0"/>
              </a:rPr>
              <a:t>READ DATA</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718968"/>
            <a:ext cx="9760707" cy="3170099"/>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i2c_master_recv( )</a:t>
            </a:r>
          </a:p>
          <a:p>
            <a:pPr algn="just"/>
            <a:r>
              <a:rPr lang="en-US" sz="2000" dirty="0">
                <a:latin typeface="Times New Roman" panose="02020603050405020304" pitchFamily="18" charset="0"/>
                <a:cs typeface="Times New Roman" panose="02020603050405020304" pitchFamily="18" charset="0"/>
              </a:rPr>
              <a:t>This API issue a single I2C message in master receive mode.</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int i2c_master_recv ( const struct i2c_client * client, const char * </a:t>
            </a:r>
            <a:r>
              <a:rPr lang="en-US" sz="2000" b="1" dirty="0" err="1">
                <a:latin typeface="Times New Roman" panose="02020603050405020304" pitchFamily="18" charset="0"/>
                <a:cs typeface="Times New Roman" panose="02020603050405020304" pitchFamily="18" charset="0"/>
              </a:rPr>
              <a:t>buf</a:t>
            </a:r>
            <a:r>
              <a:rPr lang="en-US" sz="2000" b="1" dirty="0">
                <a:latin typeface="Times New Roman" panose="02020603050405020304" pitchFamily="18" charset="0"/>
                <a:cs typeface="Times New Roman" panose="02020603050405020304" pitchFamily="18" charset="0"/>
              </a:rPr>
              <a:t>, int count);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a:t>
            </a:r>
          </a:p>
          <a:p>
            <a:pPr algn="just"/>
            <a:r>
              <a:rPr lang="en-US" sz="2000" b="1" dirty="0">
                <a:latin typeface="Times New Roman" panose="02020603050405020304" pitchFamily="18" charset="0"/>
                <a:cs typeface="Times New Roman" panose="02020603050405020304" pitchFamily="18" charset="0"/>
              </a:rPr>
              <a:t>client</a:t>
            </a:r>
            <a:r>
              <a:rPr lang="en-US" sz="2000" dirty="0">
                <a:latin typeface="Times New Roman" panose="02020603050405020304" pitchFamily="18" charset="0"/>
                <a:cs typeface="Times New Roman" panose="02020603050405020304" pitchFamily="18" charset="0"/>
              </a:rPr>
              <a:t> – Handle to the slave device </a:t>
            </a:r>
          </a:p>
          <a:p>
            <a:pPr algn="just"/>
            <a:r>
              <a:rPr lang="en-US" sz="2000" b="1" dirty="0" err="1">
                <a:latin typeface="Times New Roman" panose="02020603050405020304" pitchFamily="18" charset="0"/>
                <a:cs typeface="Times New Roman" panose="02020603050405020304" pitchFamily="18" charset="0"/>
              </a:rPr>
              <a:t>buf</a:t>
            </a:r>
            <a:r>
              <a:rPr lang="en-US" sz="2000" dirty="0">
                <a:latin typeface="Times New Roman" panose="02020603050405020304" pitchFamily="18" charset="0"/>
                <a:cs typeface="Times New Roman" panose="02020603050405020304" pitchFamily="18" charset="0"/>
              </a:rPr>
              <a:t> – Data that will be read from the slave </a:t>
            </a:r>
          </a:p>
          <a:p>
            <a:pPr algn="just"/>
            <a:r>
              <a:rPr lang="en-US" sz="2000" b="1" dirty="0">
                <a:latin typeface="Times New Roman" panose="02020603050405020304" pitchFamily="18" charset="0"/>
                <a:cs typeface="Times New Roman" panose="02020603050405020304" pitchFamily="18" charset="0"/>
              </a:rPr>
              <a:t>count</a:t>
            </a:r>
            <a:r>
              <a:rPr lang="en-US" sz="2000" dirty="0">
                <a:latin typeface="Times New Roman" panose="02020603050405020304" pitchFamily="18" charset="0"/>
                <a:cs typeface="Times New Roman" panose="02020603050405020304" pitchFamily="18" charset="0"/>
              </a:rPr>
              <a:t> – How many bytes to read, must be less than 64k since msg length is u16 </a:t>
            </a:r>
          </a:p>
          <a:p>
            <a:pPr algn="just"/>
            <a:r>
              <a:rPr lang="en-US" sz="2000" dirty="0">
                <a:latin typeface="Times New Roman" panose="02020603050405020304" pitchFamily="18" charset="0"/>
                <a:cs typeface="Times New Roman" panose="02020603050405020304" pitchFamily="18" charset="0"/>
              </a:rPr>
              <a:t>It returns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or else the number of bytes reads.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230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pPr algn="r"/>
            <a:r>
              <a:rPr lang="sv-SE" sz="2800" b="1" dirty="0">
                <a:latin typeface="Times New Roman" panose="02020603050405020304" pitchFamily="18" charset="0"/>
                <a:cs typeface="Times New Roman" panose="02020603050405020304" pitchFamily="18" charset="0"/>
              </a:rPr>
              <a:t>Contd...</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2" y="1651591"/>
            <a:ext cx="9760707" cy="4401205"/>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i2c_smbus_read_byte( )</a:t>
            </a:r>
          </a:p>
          <a:p>
            <a:pPr algn="just"/>
            <a:r>
              <a:rPr lang="en-US" sz="2000" b="1" dirty="0">
                <a:latin typeface="Times New Roman" panose="02020603050405020304" pitchFamily="18" charset="0"/>
                <a:cs typeface="Times New Roman" panose="02020603050405020304" pitchFamily="18" charset="0"/>
              </a:rPr>
              <a:t>s32 i2c_smbus_read_byte ( const struct i2c_client * client);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a:t>
            </a:r>
          </a:p>
          <a:p>
            <a:pPr algn="just"/>
            <a:r>
              <a:rPr lang="en-US" sz="2000" b="1" dirty="0">
                <a:latin typeface="Times New Roman" panose="02020603050405020304" pitchFamily="18" charset="0"/>
                <a:cs typeface="Times New Roman" panose="02020603050405020304" pitchFamily="18" charset="0"/>
              </a:rPr>
              <a:t>client</a:t>
            </a:r>
            <a:r>
              <a:rPr lang="en-US" sz="2000" dirty="0">
                <a:latin typeface="Times New Roman" panose="02020603050405020304" pitchFamily="18" charset="0"/>
                <a:cs typeface="Times New Roman" panose="02020603050405020304" pitchFamily="18" charset="0"/>
              </a:rPr>
              <a:t> – Handle to the slave device.</a:t>
            </a:r>
          </a:p>
          <a:p>
            <a:pPr algn="just"/>
            <a:r>
              <a:rPr lang="en-US" sz="2000" dirty="0">
                <a:latin typeface="Times New Roman" panose="02020603050405020304" pitchFamily="18" charset="0"/>
                <a:cs typeface="Times New Roman" panose="02020603050405020304" pitchFamily="18" charset="0"/>
              </a:rPr>
              <a:t>It is returning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else the byte received from the device.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i2c_smbus_read_byte_data( )</a:t>
            </a:r>
          </a:p>
          <a:p>
            <a:pPr algn="just"/>
            <a:r>
              <a:rPr lang="en-US" sz="2000" b="1" dirty="0">
                <a:latin typeface="Times New Roman" panose="02020603050405020304" pitchFamily="18" charset="0"/>
                <a:cs typeface="Times New Roman" panose="02020603050405020304" pitchFamily="18" charset="0"/>
              </a:rPr>
              <a:t>s32 i2c_smbus_read_byte_data ( const struct i2c_client * client, u8 command);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 </a:t>
            </a:r>
          </a:p>
          <a:p>
            <a:pPr algn="just"/>
            <a:r>
              <a:rPr lang="en-US" sz="2000" b="1" dirty="0">
                <a:latin typeface="Times New Roman" panose="02020603050405020304" pitchFamily="18" charset="0"/>
                <a:cs typeface="Times New Roman" panose="02020603050405020304" pitchFamily="18" charset="0"/>
              </a:rPr>
              <a:t>client</a:t>
            </a:r>
            <a:r>
              <a:rPr lang="en-US" sz="2000" dirty="0">
                <a:latin typeface="Times New Roman" panose="02020603050405020304" pitchFamily="18" charset="0"/>
                <a:cs typeface="Times New Roman" panose="02020603050405020304" pitchFamily="18" charset="0"/>
              </a:rPr>
              <a:t> – Handle to the slave device </a:t>
            </a:r>
          </a:p>
          <a:p>
            <a:pPr algn="just"/>
            <a:r>
              <a:rPr lang="en-US" sz="2000" b="1" dirty="0">
                <a:latin typeface="Times New Roman" panose="02020603050405020304" pitchFamily="18" charset="0"/>
                <a:cs typeface="Times New Roman" panose="02020603050405020304" pitchFamily="18" charset="0"/>
              </a:rPr>
              <a:t>command</a:t>
            </a:r>
            <a:r>
              <a:rPr lang="en-US" sz="2000" dirty="0">
                <a:latin typeface="Times New Roman" panose="02020603050405020304" pitchFamily="18" charset="0"/>
                <a:cs typeface="Times New Roman" panose="02020603050405020304" pitchFamily="18" charset="0"/>
              </a:rPr>
              <a:t> – Byte interpreted by slave </a:t>
            </a:r>
          </a:p>
          <a:p>
            <a:pPr algn="just"/>
            <a:r>
              <a:rPr lang="en-US" sz="2000" dirty="0">
                <a:latin typeface="Times New Roman" panose="02020603050405020304" pitchFamily="18" charset="0"/>
                <a:cs typeface="Times New Roman" panose="02020603050405020304" pitchFamily="18" charset="0"/>
              </a:rPr>
              <a:t>It is returning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else a data byte received from the device.</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1151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pPr algn="r"/>
            <a:r>
              <a:rPr lang="sv-SE" sz="2800" b="1" dirty="0">
                <a:latin typeface="Times New Roman" panose="02020603050405020304" pitchFamily="18" charset="0"/>
                <a:cs typeface="Times New Roman" panose="02020603050405020304" pitchFamily="18" charset="0"/>
              </a:rPr>
              <a:t>Contd...</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581826"/>
            <a:ext cx="9760707" cy="5016758"/>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i2c_smbus_read_word_data( )</a:t>
            </a:r>
          </a:p>
          <a:p>
            <a:pPr algn="just"/>
            <a:r>
              <a:rPr lang="en-US" sz="2000" b="1" dirty="0">
                <a:latin typeface="Times New Roman" panose="02020603050405020304" pitchFamily="18" charset="0"/>
                <a:cs typeface="Times New Roman" panose="02020603050405020304" pitchFamily="18" charset="0"/>
              </a:rPr>
              <a:t>s32 i2c_smbus_read_word_data ( const struct i2c_client * client, u8 command); </a:t>
            </a:r>
          </a:p>
          <a:p>
            <a:pPr algn="just"/>
            <a:r>
              <a:rPr lang="en-US" sz="2000" dirty="0">
                <a:latin typeface="Times New Roman" panose="02020603050405020304" pitchFamily="18" charset="0"/>
                <a:cs typeface="Times New Roman" panose="02020603050405020304" pitchFamily="18" charset="0"/>
              </a:rPr>
              <a:t>Where, </a:t>
            </a:r>
          </a:p>
          <a:p>
            <a:pPr algn="just"/>
            <a:r>
              <a:rPr lang="en-US" sz="2000" b="1" dirty="0">
                <a:latin typeface="Times New Roman" panose="02020603050405020304" pitchFamily="18" charset="0"/>
                <a:cs typeface="Times New Roman" panose="02020603050405020304" pitchFamily="18" charset="0"/>
              </a:rPr>
              <a:t>client</a:t>
            </a:r>
            <a:r>
              <a:rPr lang="en-US" sz="2000" dirty="0">
                <a:latin typeface="Times New Roman" panose="02020603050405020304" pitchFamily="18" charset="0"/>
                <a:cs typeface="Times New Roman" panose="02020603050405020304" pitchFamily="18" charset="0"/>
              </a:rPr>
              <a:t> – Handle to the slave device </a:t>
            </a:r>
          </a:p>
          <a:p>
            <a:pPr algn="just"/>
            <a:r>
              <a:rPr lang="en-US" sz="2000" b="1" dirty="0">
                <a:latin typeface="Times New Roman" panose="02020603050405020304" pitchFamily="18" charset="0"/>
                <a:cs typeface="Times New Roman" panose="02020603050405020304" pitchFamily="18" charset="0"/>
              </a:rPr>
              <a:t>command</a:t>
            </a:r>
            <a:r>
              <a:rPr lang="en-US" sz="2000" dirty="0">
                <a:latin typeface="Times New Roman" panose="02020603050405020304" pitchFamily="18" charset="0"/>
                <a:cs typeface="Times New Roman" panose="02020603050405020304" pitchFamily="18" charset="0"/>
              </a:rPr>
              <a:t> – Byte interpreted by slave.</a:t>
            </a:r>
          </a:p>
          <a:p>
            <a:pPr algn="just"/>
            <a:r>
              <a:rPr lang="en-US" sz="2000" dirty="0">
                <a:latin typeface="Times New Roman" panose="02020603050405020304" pitchFamily="18" charset="0"/>
                <a:cs typeface="Times New Roman" panose="02020603050405020304" pitchFamily="18" charset="0"/>
              </a:rPr>
              <a:t>This returns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else a 16-bit unsigned “word” received from the device.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i2c_smbus_read_block_data( )</a:t>
            </a:r>
          </a:p>
          <a:p>
            <a:pPr algn="just"/>
            <a:r>
              <a:rPr lang="en-US" sz="2000" b="1" dirty="0">
                <a:latin typeface="Times New Roman" panose="02020603050405020304" pitchFamily="18" charset="0"/>
                <a:cs typeface="Times New Roman" panose="02020603050405020304" pitchFamily="18" charset="0"/>
              </a:rPr>
              <a:t>s32 i2c_smbus_read_block_data ( const struct i2c_client * client, u8 command, u8 * values); </a:t>
            </a:r>
          </a:p>
          <a:p>
            <a:pPr algn="just"/>
            <a:r>
              <a:rPr lang="en-US" sz="2000" dirty="0">
                <a:latin typeface="Times New Roman" panose="02020603050405020304" pitchFamily="18" charset="0"/>
                <a:cs typeface="Times New Roman" panose="02020603050405020304" pitchFamily="18" charset="0"/>
              </a:rPr>
              <a:t>Where, </a:t>
            </a:r>
          </a:p>
          <a:p>
            <a:pPr algn="just"/>
            <a:r>
              <a:rPr lang="en-US" sz="2000" b="1" dirty="0">
                <a:latin typeface="Times New Roman" panose="02020603050405020304" pitchFamily="18" charset="0"/>
                <a:cs typeface="Times New Roman" panose="02020603050405020304" pitchFamily="18" charset="0"/>
              </a:rPr>
              <a:t>client</a:t>
            </a:r>
            <a:r>
              <a:rPr lang="en-US" sz="2000" dirty="0">
                <a:latin typeface="Times New Roman" panose="02020603050405020304" pitchFamily="18" charset="0"/>
                <a:cs typeface="Times New Roman" panose="02020603050405020304" pitchFamily="18" charset="0"/>
              </a:rPr>
              <a:t> – Handle to the slave device </a:t>
            </a:r>
          </a:p>
          <a:p>
            <a:pPr algn="just"/>
            <a:r>
              <a:rPr lang="en-US" sz="2000" b="1" dirty="0">
                <a:latin typeface="Times New Roman" panose="02020603050405020304" pitchFamily="18" charset="0"/>
                <a:cs typeface="Times New Roman" panose="02020603050405020304" pitchFamily="18" charset="0"/>
              </a:rPr>
              <a:t>command </a:t>
            </a:r>
            <a:r>
              <a:rPr lang="en-US" sz="2000" dirty="0">
                <a:latin typeface="Times New Roman" panose="02020603050405020304" pitchFamily="18" charset="0"/>
                <a:cs typeface="Times New Roman" panose="02020603050405020304" pitchFamily="18" charset="0"/>
              </a:rPr>
              <a:t>– Byte interpreted by slave.</a:t>
            </a:r>
          </a:p>
          <a:p>
            <a:pPr algn="just"/>
            <a:r>
              <a:rPr lang="en-US" sz="2000" b="1" dirty="0">
                <a:latin typeface="Times New Roman" panose="02020603050405020304" pitchFamily="18" charset="0"/>
                <a:cs typeface="Times New Roman" panose="02020603050405020304" pitchFamily="18" charset="0"/>
              </a:rPr>
              <a:t>values</a:t>
            </a:r>
            <a:r>
              <a:rPr lang="en-US" sz="2000" dirty="0">
                <a:latin typeface="Times New Roman" panose="02020603050405020304" pitchFamily="18" charset="0"/>
                <a:cs typeface="Times New Roman" panose="02020603050405020304" pitchFamily="18" charset="0"/>
              </a:rPr>
              <a:t> – Byte array into which data will be read; big enough to hold the data returned by the slave. </a:t>
            </a:r>
            <a:r>
              <a:rPr lang="en-US" sz="2000" dirty="0" err="1">
                <a:latin typeface="Times New Roman" panose="02020603050405020304" pitchFamily="18" charset="0"/>
                <a:cs typeface="Times New Roman" panose="02020603050405020304" pitchFamily="18" charset="0"/>
              </a:rPr>
              <a:t>SMBus</a:t>
            </a:r>
            <a:r>
              <a:rPr lang="en-US" sz="2000" dirty="0">
                <a:latin typeface="Times New Roman" panose="02020603050405020304" pitchFamily="18" charset="0"/>
                <a:cs typeface="Times New Roman" panose="02020603050405020304" pitchFamily="18" charset="0"/>
              </a:rPr>
              <a:t> allows at most 32 bytes. </a:t>
            </a:r>
          </a:p>
          <a:p>
            <a:pPr algn="just"/>
            <a:r>
              <a:rPr lang="en-US" sz="2000" dirty="0">
                <a:latin typeface="Times New Roman" panose="02020603050405020304" pitchFamily="18" charset="0"/>
                <a:cs typeface="Times New Roman" panose="02020603050405020304" pitchFamily="18" charset="0"/>
              </a:rPr>
              <a:t>This returns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else the number of data bytes in the slave’s response.</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7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7F33-74D4-B730-BD27-D4D23B586436}"/>
              </a:ext>
            </a:extLst>
          </p:cNvPr>
          <p:cNvSpPr>
            <a:spLocks noGrp="1"/>
          </p:cNvSpPr>
          <p:nvPr>
            <p:ph type="title"/>
          </p:nvPr>
        </p:nvSpPr>
        <p:spPr>
          <a:xfrm>
            <a:off x="1294362" y="568712"/>
            <a:ext cx="6712215" cy="744252"/>
          </a:xfrm>
        </p:spPr>
        <p:txBody>
          <a:bodyPr>
            <a:normAutofit/>
          </a:bodyPr>
          <a:lstStyle/>
          <a:p>
            <a:pPr algn="l"/>
            <a:r>
              <a:rPr lang="en-US" sz="2800" b="1" dirty="0">
                <a:latin typeface="Times New Roman" panose="02020603050405020304" pitchFamily="18" charset="0"/>
                <a:cs typeface="Times New Roman" panose="02020603050405020304" pitchFamily="18" charset="0"/>
              </a:rPr>
              <a:t>What is Communication….?</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3AB7FFF-5FD7-44B7-71B7-DE91E0EBE070}"/>
              </a:ext>
            </a:extLst>
          </p:cNvPr>
          <p:cNvSpPr/>
          <p:nvPr/>
        </p:nvSpPr>
        <p:spPr>
          <a:xfrm rot="10800000" flipV="1">
            <a:off x="1294362" y="1267244"/>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4" name="Picture 2" descr="Blue technology background, communication, social network background,  communication background, HD wallpaper | Peakpx">
            <a:extLst>
              <a:ext uri="{FF2B5EF4-FFF2-40B4-BE49-F238E27FC236}">
                <a16:creationId xmlns:a16="http://schemas.microsoft.com/office/drawing/2014/main" id="{013F8F3F-0366-4BEC-51D6-B4FD6D55B8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4" t="5006" r="3018"/>
          <a:stretch/>
        </p:blipFill>
        <p:spPr bwMode="auto">
          <a:xfrm>
            <a:off x="5740400" y="1418951"/>
            <a:ext cx="6328284" cy="5439049"/>
          </a:xfrm>
          <a:prstGeom prst="rect">
            <a:avLst/>
          </a:prstGeom>
          <a:ln>
            <a:noFill/>
          </a:ln>
          <a:effectLst>
            <a:softEdge rad="112500"/>
          </a:effectLst>
          <a:scene3d>
            <a:camera prst="orthographicFront"/>
            <a:lightRig rig="threePt" dir="t"/>
          </a:scene3d>
          <a:sp3d prstMaterial="dkEdge">
            <a:bevelT/>
            <a:bevelB/>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7D168A-11E1-BE4F-7409-DD5F23E7FEB1}"/>
              </a:ext>
            </a:extLst>
          </p:cNvPr>
          <p:cNvSpPr txBox="1"/>
          <p:nvPr/>
        </p:nvSpPr>
        <p:spPr>
          <a:xfrm>
            <a:off x="1294362" y="1418951"/>
            <a:ext cx="4446038" cy="3046988"/>
          </a:xfrm>
          <a:prstGeom prst="rect">
            <a:avLst/>
          </a:prstGeom>
          <a:noFill/>
        </p:spPr>
        <p:txBody>
          <a:bodyPr wrap="square">
            <a:spAutoFit/>
          </a:bodyPr>
          <a:lstStyle/>
          <a:p>
            <a:pPr marL="342900" indent="-342900">
              <a:buFont typeface="Wingdings" panose="05000000000000000000" pitchFamily="2" charset="2"/>
              <a:buChar char="Ø"/>
            </a:pPr>
            <a:r>
              <a:rPr lang="en-US" sz="2400" i="0" dirty="0">
                <a:solidFill>
                  <a:srgbClr val="202124"/>
                </a:solidFill>
                <a:effectLst/>
                <a:latin typeface="Times New Roman" panose="02020603050405020304" pitchFamily="18" charset="0"/>
                <a:cs typeface="Times New Roman" panose="02020603050405020304" pitchFamily="18" charset="0"/>
              </a:rPr>
              <a:t>Communication is the act of giving, receiving, and sharing information.</a:t>
            </a:r>
          </a:p>
          <a:p>
            <a:pPr marL="342900" indent="-342900">
              <a:buFont typeface="Wingdings" panose="05000000000000000000" pitchFamily="2" charset="2"/>
              <a:buChar char="Ø"/>
            </a:pPr>
            <a:r>
              <a:rPr lang="en-US" sz="2400" dirty="0">
                <a:solidFill>
                  <a:srgbClr val="202124"/>
                </a:solidFill>
                <a:latin typeface="Times New Roman" panose="02020603050405020304" pitchFamily="18" charset="0"/>
                <a:cs typeface="Times New Roman" panose="02020603050405020304" pitchFamily="18" charset="0"/>
              </a:rPr>
              <a:t>I</a:t>
            </a:r>
            <a:r>
              <a:rPr lang="en-US" sz="2400" i="0" dirty="0">
                <a:solidFill>
                  <a:srgbClr val="202124"/>
                </a:solidFill>
                <a:effectLst/>
                <a:latin typeface="Times New Roman" panose="02020603050405020304" pitchFamily="18" charset="0"/>
                <a:cs typeface="Times New Roman" panose="02020603050405020304" pitchFamily="18" charset="0"/>
              </a:rPr>
              <a:t>n other words, communication is sending or receiving the information from one device to another device through some communication protocols.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1636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pPr algn="r"/>
            <a:r>
              <a:rPr lang="sv-SE" sz="2800" b="1" dirty="0">
                <a:latin typeface="Times New Roman" panose="02020603050405020304" pitchFamily="18" charset="0"/>
                <a:cs typeface="Times New Roman" panose="02020603050405020304" pitchFamily="18" charset="0"/>
              </a:rPr>
              <a:t>Contd...</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581826"/>
            <a:ext cx="9760707" cy="3600986"/>
          </a:xfrm>
          <a:prstGeom prst="rect">
            <a:avLst/>
          </a:prstGeom>
          <a:noFill/>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i2c_transfer</a:t>
            </a: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If you want to send multiple I2C messages then you can use the below-given API.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int i2c_transfer ( struct i2c_adapter * </a:t>
            </a:r>
            <a:r>
              <a:rPr lang="en-US" sz="2000" b="1" dirty="0" err="1">
                <a:latin typeface="Times New Roman" panose="02020603050405020304" pitchFamily="18" charset="0"/>
                <a:cs typeface="Times New Roman" panose="02020603050405020304" pitchFamily="18" charset="0"/>
              </a:rPr>
              <a:t>adap</a:t>
            </a:r>
            <a:r>
              <a:rPr lang="en-US" sz="2000" b="1" dirty="0">
                <a:latin typeface="Times New Roman" panose="02020603050405020304" pitchFamily="18" charset="0"/>
                <a:cs typeface="Times New Roman" panose="02020603050405020304" pitchFamily="18" charset="0"/>
              </a:rPr>
              <a:t>, struct i2c_msg * </a:t>
            </a:r>
            <a:r>
              <a:rPr lang="en-US" sz="2000" b="1" dirty="0" err="1">
                <a:latin typeface="Times New Roman" panose="02020603050405020304" pitchFamily="18" charset="0"/>
                <a:cs typeface="Times New Roman" panose="02020603050405020304" pitchFamily="18" charset="0"/>
              </a:rPr>
              <a:t>msgs</a:t>
            </a:r>
            <a:r>
              <a:rPr lang="en-US" sz="2000" b="1" dirty="0">
                <a:latin typeface="Times New Roman" panose="02020603050405020304" pitchFamily="18" charset="0"/>
                <a:cs typeface="Times New Roman" panose="02020603050405020304" pitchFamily="18" charset="0"/>
              </a:rPr>
              <a:t>, int num);</a:t>
            </a:r>
          </a:p>
          <a:p>
            <a:pPr algn="just"/>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 </a:t>
            </a:r>
          </a:p>
          <a:p>
            <a:pPr algn="just"/>
            <a:r>
              <a:rPr lang="en-US" sz="2000" b="1" dirty="0" err="1">
                <a:latin typeface="Times New Roman" panose="02020603050405020304" pitchFamily="18" charset="0"/>
                <a:cs typeface="Times New Roman" panose="02020603050405020304" pitchFamily="18" charset="0"/>
              </a:rPr>
              <a:t>adap</a:t>
            </a:r>
            <a:r>
              <a:rPr lang="en-US" sz="2000" dirty="0">
                <a:latin typeface="Times New Roman" panose="02020603050405020304" pitchFamily="18" charset="0"/>
                <a:cs typeface="Times New Roman" panose="02020603050405020304" pitchFamily="18" charset="0"/>
              </a:rPr>
              <a:t> – Handle to the I2C bus </a:t>
            </a:r>
          </a:p>
          <a:p>
            <a:pPr algn="just"/>
            <a:r>
              <a:rPr lang="en-US" sz="2000" b="1" dirty="0" err="1">
                <a:latin typeface="Times New Roman" panose="02020603050405020304" pitchFamily="18" charset="0"/>
                <a:cs typeface="Times New Roman" panose="02020603050405020304" pitchFamily="18" charset="0"/>
              </a:rPr>
              <a:t>msgs</a:t>
            </a:r>
            <a:r>
              <a:rPr lang="en-US" sz="2000" dirty="0">
                <a:latin typeface="Times New Roman" panose="02020603050405020304" pitchFamily="18" charset="0"/>
                <a:cs typeface="Times New Roman" panose="02020603050405020304" pitchFamily="18" charset="0"/>
              </a:rPr>
              <a:t> – One or more messages to execute before STOP is issued to terminate the operation; each message begins with a START. </a:t>
            </a:r>
          </a:p>
          <a:p>
            <a:pPr algn="just"/>
            <a:r>
              <a:rPr lang="en-US" sz="2000" b="1" dirty="0">
                <a:latin typeface="Times New Roman" panose="02020603050405020304" pitchFamily="18" charset="0"/>
                <a:cs typeface="Times New Roman" panose="02020603050405020304" pitchFamily="18" charset="0"/>
              </a:rPr>
              <a:t>num</a:t>
            </a:r>
            <a:r>
              <a:rPr lang="en-US" sz="2000" dirty="0">
                <a:latin typeface="Times New Roman" panose="02020603050405020304" pitchFamily="18" charset="0"/>
                <a:cs typeface="Times New Roman" panose="02020603050405020304" pitchFamily="18" charset="0"/>
              </a:rPr>
              <a:t> – Number of messages to be executed. </a:t>
            </a:r>
          </a:p>
          <a:p>
            <a:pPr algn="just"/>
            <a:r>
              <a:rPr lang="en-US" sz="2000" dirty="0">
                <a:latin typeface="Times New Roman" panose="02020603050405020304" pitchFamily="18" charset="0"/>
                <a:cs typeface="Times New Roman" panose="02020603050405020304" pitchFamily="18" charset="0"/>
              </a:rPr>
              <a:t>It returns negative </a:t>
            </a:r>
            <a:r>
              <a:rPr lang="en-US" sz="2000" dirty="0" err="1">
                <a:latin typeface="Times New Roman" panose="02020603050405020304" pitchFamily="18" charset="0"/>
                <a:cs typeface="Times New Roman" panose="02020603050405020304" pitchFamily="18" charset="0"/>
              </a:rPr>
              <a:t>errno</a:t>
            </a:r>
            <a:r>
              <a:rPr lang="en-US" sz="2000" dirty="0">
                <a:latin typeface="Times New Roman" panose="02020603050405020304" pitchFamily="18" charset="0"/>
                <a:cs typeface="Times New Roman" panose="02020603050405020304" pitchFamily="18" charset="0"/>
              </a:rPr>
              <a:t>, else the number of messages executed.</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0831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I2C MECHANISMS</a:t>
            </a: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759626"/>
            <a:ext cx="9760707" cy="4216539"/>
          </a:xfrm>
          <a:prstGeom prst="rect">
            <a:avLst/>
          </a:prstGeom>
          <a:noFill/>
        </p:spPr>
        <p:txBody>
          <a:bodyPr wrap="square">
            <a:spAutoFit/>
          </a:bodyPr>
          <a:lstStyle/>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Synchronization</a:t>
            </a:r>
          </a:p>
          <a:p>
            <a:pPr algn="just"/>
            <a:r>
              <a:rPr lang="en-US" sz="2000" dirty="0">
                <a:latin typeface="Times New Roman" panose="02020603050405020304" pitchFamily="18" charset="0"/>
                <a:cs typeface="Times New Roman" panose="02020603050405020304" pitchFamily="18" charset="0"/>
              </a:rPr>
              <a:t>Each master must generate its own clock signal and the data can change only when the clock is low. For successful bus arbitration, a synchronized clock is needed. Once a master pulls the clock low it stays low until all masters put the clock into a high state. Similarly, the clock is in a high state until the first master pulls it low. This way by observing the SCL signal, master devices can synchronize their clocks. </a:t>
            </a: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Clock Stretching </a:t>
            </a:r>
          </a:p>
          <a:p>
            <a:pPr algn="just"/>
            <a:r>
              <a:rPr lang="en-US" sz="2000" dirty="0">
                <a:latin typeface="Times New Roman" panose="02020603050405020304" pitchFamily="18" charset="0"/>
                <a:cs typeface="Times New Roman" panose="02020603050405020304" pitchFamily="18" charset="0"/>
              </a:rPr>
              <a:t>The master device determines the clock speed. However, there are situations where an I2C slave is not able to co-operate with the clock speed given by the master and needs to slow down a little. This is done by a mechanism called Clock Stretching. An I2C slave is allowed to hold down the clock if it needs to reduce the bus speed. The master, on the other hand, is required to read back the clock signal after releasing it to the high state and wait until the line has actually gone high.</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303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536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1058606"/>
            <a:ext cx="9603274" cy="523220"/>
          </a:xfrm>
          <a:prstGeom prst="rect">
            <a:avLst/>
          </a:prstGeom>
          <a:noFill/>
        </p:spPr>
        <p:txBody>
          <a:bodyPr wrap="square">
            <a:spAutoFit/>
          </a:bodyPr>
          <a:lstStyle/>
          <a:p>
            <a:pPr algn="r"/>
            <a:r>
              <a:rPr lang="en-IN" sz="2800" b="1" dirty="0" err="1">
                <a:latin typeface="Times New Roman" panose="02020603050405020304" pitchFamily="18" charset="0"/>
                <a:cs typeface="Times New Roman" panose="02020603050405020304" pitchFamily="18" charset="0"/>
              </a:rPr>
              <a:t>Contd</a:t>
            </a:r>
            <a:r>
              <a:rPr lang="en-IN" sz="2800" b="1"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759626"/>
            <a:ext cx="9760707" cy="3539430"/>
          </a:xfrm>
          <a:prstGeom prst="rect">
            <a:avLst/>
          </a:prstGeom>
          <a:noFill/>
        </p:spPr>
        <p:txBody>
          <a:bodyPr wrap="square">
            <a:spAutoFit/>
          </a:bodyPr>
          <a:lstStyle/>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Arbitration</a:t>
            </a:r>
          </a:p>
          <a:p>
            <a:pPr algn="just"/>
            <a:r>
              <a:rPr lang="en-US" sz="2000" dirty="0">
                <a:latin typeface="Times New Roman" panose="02020603050405020304" pitchFamily="18" charset="0"/>
                <a:cs typeface="Times New Roman" panose="02020603050405020304" pitchFamily="18" charset="0"/>
              </a:rPr>
              <a:t>For normal data transfer on the I2C bus, only one master can be active. If for some reason two masters initiate the I2C command at the same time, the arbitration procedure determines which master wins and can continue with the command. Arbitration is performed on the SDA signal while the SCL signal is high. Each master checks if the SDA signal on the bus corresponds to the generated SDA signal. If the SDA signal on the bus is low but it should be high, then this master has lost arbitration. Master I2C device that has lost arbitration can generate SCL pulses until the byte ends and must then release the bus and go into slave mode. The arbitration procedure can continue until all the data is transferred. This means that in a multi-master system each I2C master must monitor the I2C bus for collisions and act accordingly.</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944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7E1688-F7A5-040A-EAE4-3F1DB8FD8A9F}"/>
              </a:ext>
            </a:extLst>
          </p:cNvPr>
          <p:cNvSpPr/>
          <p:nvPr/>
        </p:nvSpPr>
        <p:spPr>
          <a:xfrm rot="10800000" flipV="1">
            <a:off x="1421362" y="1155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DA592E16-C6E4-1944-B739-0B9AF5EF7C47}"/>
              </a:ext>
            </a:extLst>
          </p:cNvPr>
          <p:cNvGraphicFramePr>
            <a:graphicFrameLocks noGrp="1"/>
          </p:cNvGraphicFramePr>
          <p:nvPr>
            <p:extLst>
              <p:ext uri="{D42A27DB-BD31-4B8C-83A1-F6EECF244321}">
                <p14:modId xmlns:p14="http://schemas.microsoft.com/office/powerpoint/2010/main" val="657494482"/>
              </p:ext>
            </p:extLst>
          </p:nvPr>
        </p:nvGraphicFramePr>
        <p:xfrm>
          <a:off x="2412999" y="3006186"/>
          <a:ext cx="7620000" cy="2153920"/>
        </p:xfrm>
        <a:graphic>
          <a:graphicData uri="http://schemas.openxmlformats.org/drawingml/2006/table">
            <a:tbl>
              <a:tblPr/>
              <a:tblGrid>
                <a:gridCol w="2540000">
                  <a:extLst>
                    <a:ext uri="{9D8B030D-6E8A-4147-A177-3AD203B41FA5}">
                      <a16:colId xmlns:a16="http://schemas.microsoft.com/office/drawing/2014/main" val="3844386615"/>
                    </a:ext>
                  </a:extLst>
                </a:gridCol>
                <a:gridCol w="2540000">
                  <a:extLst>
                    <a:ext uri="{9D8B030D-6E8A-4147-A177-3AD203B41FA5}">
                      <a16:colId xmlns:a16="http://schemas.microsoft.com/office/drawing/2014/main" val="298155128"/>
                    </a:ext>
                  </a:extLst>
                </a:gridCol>
                <a:gridCol w="2540000">
                  <a:extLst>
                    <a:ext uri="{9D8B030D-6E8A-4147-A177-3AD203B41FA5}">
                      <a16:colId xmlns:a16="http://schemas.microsoft.com/office/drawing/2014/main" val="1680250301"/>
                    </a:ext>
                  </a:extLst>
                </a:gridCol>
              </a:tblGrid>
              <a:tr h="190500">
                <a:tc>
                  <a:txBody>
                    <a:bodyPr/>
                    <a:lstStyle/>
                    <a:p>
                      <a:r>
                        <a:rPr lang="en-IN" b="1">
                          <a:solidFill>
                            <a:srgbClr val="6C6C6C"/>
                          </a:solidFill>
                          <a:effectLst/>
                          <a:latin typeface="Open sans" panose="020B0604020202020204" pitchFamily="34" charset="0"/>
                        </a:rPr>
                        <a:t>Bus</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tcPr>
                </a:tc>
                <a:tc>
                  <a:txBody>
                    <a:bodyPr/>
                    <a:lstStyle/>
                    <a:p>
                      <a:r>
                        <a:rPr lang="en-IN" b="1">
                          <a:solidFill>
                            <a:srgbClr val="6C6C6C"/>
                          </a:solidFill>
                          <a:effectLst/>
                          <a:latin typeface="Open sans" panose="020B0604020202020204" pitchFamily="34" charset="0"/>
                        </a:rPr>
                        <a:t>I2C</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tcPr>
                </a:tc>
                <a:tc>
                  <a:txBody>
                    <a:bodyPr/>
                    <a:lstStyle/>
                    <a:p>
                      <a:r>
                        <a:rPr lang="en-IN" b="1">
                          <a:solidFill>
                            <a:srgbClr val="6C6C6C"/>
                          </a:solidFill>
                          <a:effectLst/>
                          <a:latin typeface="Open sans" panose="020B0604020202020204" pitchFamily="34" charset="0"/>
                        </a:rPr>
                        <a:t>SMBus</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tcPr>
                </a:tc>
                <a:extLst>
                  <a:ext uri="{0D108BD9-81ED-4DB2-BD59-A6C34878D82A}">
                    <a16:rowId xmlns:a16="http://schemas.microsoft.com/office/drawing/2014/main" val="3373272617"/>
                  </a:ext>
                </a:extLst>
              </a:tr>
              <a:tr h="190500">
                <a:tc>
                  <a:txBody>
                    <a:bodyPr/>
                    <a:lstStyle/>
                    <a:p>
                      <a:r>
                        <a:rPr lang="en-IN" b="1">
                          <a:solidFill>
                            <a:srgbClr val="6C6C6C"/>
                          </a:solidFill>
                          <a:effectLst/>
                          <a:latin typeface="Open sans" panose="020B0604020202020204" pitchFamily="34" charset="0"/>
                        </a:rPr>
                        <a:t>Minimum</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solidFill>
                      <a:srgbClr val="F3F5F7"/>
                    </a:solidFill>
                  </a:tcPr>
                </a:tc>
                <a:tc>
                  <a:txBody>
                    <a:bodyPr/>
                    <a:lstStyle/>
                    <a:p>
                      <a:r>
                        <a:rPr lang="en-IN">
                          <a:solidFill>
                            <a:srgbClr val="6C6C6C"/>
                          </a:solidFill>
                          <a:effectLst/>
                          <a:latin typeface="Tahoma" panose="020B0604030504040204" pitchFamily="34" charset="0"/>
                        </a:rPr>
                        <a:t>None</a:t>
                      </a:r>
                    </a:p>
                  </a:txBody>
                  <a:tcPr marL="63500" marR="63500" marT="63500" marB="63500" anchor="ctr">
                    <a:lnL>
                      <a:noFill/>
                    </a:lnL>
                    <a:lnR>
                      <a:noFill/>
                    </a:lnR>
                    <a:lnT>
                      <a:noFill/>
                    </a:lnT>
                    <a:lnB>
                      <a:noFill/>
                    </a:lnB>
                    <a:solidFill>
                      <a:srgbClr val="F3F5F7"/>
                    </a:solidFill>
                  </a:tcPr>
                </a:tc>
                <a:tc>
                  <a:txBody>
                    <a:bodyPr/>
                    <a:lstStyle/>
                    <a:p>
                      <a:r>
                        <a:rPr lang="en-IN">
                          <a:solidFill>
                            <a:srgbClr val="6C6C6C"/>
                          </a:solidFill>
                          <a:effectLst/>
                          <a:latin typeface="Tahoma" panose="020B0604030504040204" pitchFamily="34" charset="0"/>
                        </a:rPr>
                        <a:t>10 KHz</a:t>
                      </a:r>
                    </a:p>
                  </a:txBody>
                  <a:tcPr marL="63500" marR="63500" marT="63500" marB="63500" anchor="ctr">
                    <a:lnL>
                      <a:noFill/>
                    </a:lnL>
                    <a:lnR>
                      <a:noFill/>
                    </a:lnR>
                    <a:lnT>
                      <a:noFill/>
                    </a:lnT>
                    <a:lnB>
                      <a:noFill/>
                    </a:lnB>
                    <a:solidFill>
                      <a:srgbClr val="F3F5F7"/>
                    </a:solidFill>
                  </a:tcPr>
                </a:tc>
                <a:extLst>
                  <a:ext uri="{0D108BD9-81ED-4DB2-BD59-A6C34878D82A}">
                    <a16:rowId xmlns:a16="http://schemas.microsoft.com/office/drawing/2014/main" val="2532225723"/>
                  </a:ext>
                </a:extLst>
              </a:tr>
              <a:tr h="190500">
                <a:tc>
                  <a:txBody>
                    <a:bodyPr/>
                    <a:lstStyle/>
                    <a:p>
                      <a:r>
                        <a:rPr lang="en-IN" b="1">
                          <a:solidFill>
                            <a:srgbClr val="6C6C6C"/>
                          </a:solidFill>
                          <a:effectLst/>
                          <a:latin typeface="Open sans" panose="020B0604020202020204" pitchFamily="34" charset="0"/>
                        </a:rPr>
                        <a:t>Maximum</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tcPr>
                </a:tc>
                <a:tc>
                  <a:txBody>
                    <a:bodyPr/>
                    <a:lstStyle/>
                    <a:p>
                      <a:r>
                        <a:rPr lang="en-IN" dirty="0">
                          <a:solidFill>
                            <a:srgbClr val="6C6C6C"/>
                          </a:solidFill>
                          <a:effectLst/>
                          <a:latin typeface="Open sans" panose="020B0604020202020204" pitchFamily="34" charset="0"/>
                        </a:rPr>
                        <a:t>100 </a:t>
                      </a:r>
                      <a:r>
                        <a:rPr lang="en-IN" dirty="0" err="1">
                          <a:solidFill>
                            <a:srgbClr val="6C6C6C"/>
                          </a:solidFill>
                          <a:effectLst/>
                          <a:latin typeface="Open sans" panose="020B0604020202020204" pitchFamily="34" charset="0"/>
                        </a:rPr>
                        <a:t>KHz</a:t>
                      </a:r>
                      <a:r>
                        <a:rPr lang="en-IN" dirty="0">
                          <a:solidFill>
                            <a:srgbClr val="6C6C6C"/>
                          </a:solidFill>
                          <a:effectLst/>
                          <a:latin typeface="Open sans" panose="020B0604020202020204" pitchFamily="34" charset="0"/>
                        </a:rPr>
                        <a:t> (Standard Mode)</a:t>
                      </a:r>
                    </a:p>
                    <a:p>
                      <a:r>
                        <a:rPr lang="en-IN" dirty="0">
                          <a:solidFill>
                            <a:srgbClr val="6C6C6C"/>
                          </a:solidFill>
                          <a:effectLst/>
                          <a:latin typeface="Open sans" panose="020B0604020202020204" pitchFamily="34" charset="0"/>
                        </a:rPr>
                        <a:t>400 </a:t>
                      </a:r>
                      <a:r>
                        <a:rPr lang="en-IN" dirty="0" err="1">
                          <a:solidFill>
                            <a:srgbClr val="6C6C6C"/>
                          </a:solidFill>
                          <a:effectLst/>
                          <a:latin typeface="Open sans" panose="020B0604020202020204" pitchFamily="34" charset="0"/>
                        </a:rPr>
                        <a:t>KHz</a:t>
                      </a:r>
                      <a:r>
                        <a:rPr lang="en-IN" dirty="0">
                          <a:solidFill>
                            <a:srgbClr val="6C6C6C"/>
                          </a:solidFill>
                          <a:effectLst/>
                          <a:latin typeface="Open sans" panose="020B0604020202020204" pitchFamily="34" charset="0"/>
                        </a:rPr>
                        <a:t> (Fast Mode)</a:t>
                      </a:r>
                    </a:p>
                  </a:txBody>
                  <a:tcPr marL="63500" marR="63500" marT="63500" marB="63500" anchor="ctr">
                    <a:lnL>
                      <a:noFill/>
                    </a:lnL>
                    <a:lnR>
                      <a:noFill/>
                    </a:lnR>
                    <a:lnT>
                      <a:noFill/>
                    </a:lnT>
                    <a:lnB>
                      <a:noFill/>
                    </a:lnB>
                  </a:tcPr>
                </a:tc>
                <a:tc>
                  <a:txBody>
                    <a:bodyPr/>
                    <a:lstStyle/>
                    <a:p>
                      <a:r>
                        <a:rPr lang="en-IN">
                          <a:solidFill>
                            <a:srgbClr val="6C6C6C"/>
                          </a:solidFill>
                          <a:effectLst/>
                          <a:latin typeface="Tahoma" panose="020B0604030504040204" pitchFamily="34" charset="0"/>
                        </a:rPr>
                        <a:t>100 KHz</a:t>
                      </a:r>
                    </a:p>
                  </a:txBody>
                  <a:tcPr marL="63500" marR="63500" marT="63500" marB="63500" anchor="ctr">
                    <a:lnL>
                      <a:noFill/>
                    </a:lnL>
                    <a:lnR>
                      <a:noFill/>
                    </a:lnR>
                    <a:lnT>
                      <a:noFill/>
                    </a:lnT>
                    <a:lnB>
                      <a:noFill/>
                    </a:lnB>
                  </a:tcPr>
                </a:tc>
                <a:extLst>
                  <a:ext uri="{0D108BD9-81ED-4DB2-BD59-A6C34878D82A}">
                    <a16:rowId xmlns:a16="http://schemas.microsoft.com/office/drawing/2014/main" val="1022162173"/>
                  </a:ext>
                </a:extLst>
              </a:tr>
              <a:tr h="190500">
                <a:tc>
                  <a:txBody>
                    <a:bodyPr/>
                    <a:lstStyle/>
                    <a:p>
                      <a:r>
                        <a:rPr lang="en-IN" b="1">
                          <a:solidFill>
                            <a:srgbClr val="6C6C6C"/>
                          </a:solidFill>
                          <a:effectLst/>
                          <a:latin typeface="Open sans" panose="020B0604020202020204" pitchFamily="34" charset="0"/>
                        </a:rPr>
                        <a:t>Timeout</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solidFill>
                      <a:srgbClr val="F3F5F7"/>
                    </a:solidFill>
                  </a:tcPr>
                </a:tc>
                <a:tc>
                  <a:txBody>
                    <a:bodyPr/>
                    <a:lstStyle/>
                    <a:p>
                      <a:r>
                        <a:rPr lang="en-IN">
                          <a:solidFill>
                            <a:srgbClr val="6C6C6C"/>
                          </a:solidFill>
                          <a:effectLst/>
                          <a:latin typeface="Tahoma" panose="020B0604030504040204" pitchFamily="34" charset="0"/>
                        </a:rPr>
                        <a:t>None</a:t>
                      </a:r>
                    </a:p>
                  </a:txBody>
                  <a:tcPr marL="63500" marR="63500" marT="63500" marB="63500" anchor="ctr">
                    <a:lnL>
                      <a:noFill/>
                    </a:lnL>
                    <a:lnR>
                      <a:noFill/>
                    </a:lnR>
                    <a:lnT>
                      <a:noFill/>
                    </a:lnT>
                    <a:lnB>
                      <a:noFill/>
                    </a:lnB>
                    <a:solidFill>
                      <a:srgbClr val="F3F5F7"/>
                    </a:solidFill>
                  </a:tcPr>
                </a:tc>
                <a:tc>
                  <a:txBody>
                    <a:bodyPr/>
                    <a:lstStyle/>
                    <a:p>
                      <a:r>
                        <a:rPr lang="en-IN" dirty="0">
                          <a:solidFill>
                            <a:srgbClr val="6C6C6C"/>
                          </a:solidFill>
                          <a:effectLst/>
                          <a:latin typeface="Tahoma" panose="020B0604030504040204" pitchFamily="34" charset="0"/>
                        </a:rPr>
                        <a:t>35 </a:t>
                      </a:r>
                      <a:r>
                        <a:rPr lang="en-IN" dirty="0" err="1">
                          <a:solidFill>
                            <a:srgbClr val="6C6C6C"/>
                          </a:solidFill>
                          <a:effectLst/>
                          <a:latin typeface="Tahoma" panose="020B0604030504040204" pitchFamily="34" charset="0"/>
                        </a:rPr>
                        <a:t>ms</a:t>
                      </a:r>
                      <a:endParaRPr lang="en-IN" dirty="0">
                        <a:solidFill>
                          <a:srgbClr val="6C6C6C"/>
                        </a:solidFill>
                        <a:effectLst/>
                        <a:latin typeface="Tahoma" panose="020B0604030504040204" pitchFamily="34" charset="0"/>
                      </a:endParaRPr>
                    </a:p>
                  </a:txBody>
                  <a:tcPr marL="63500" marR="63500" marT="63500" marB="63500" anchor="ctr">
                    <a:lnL>
                      <a:noFill/>
                    </a:lnL>
                    <a:lnR>
                      <a:noFill/>
                    </a:lnR>
                    <a:lnT>
                      <a:noFill/>
                    </a:lnT>
                    <a:lnB>
                      <a:noFill/>
                    </a:lnB>
                    <a:solidFill>
                      <a:srgbClr val="F3F5F7"/>
                    </a:solidFill>
                  </a:tcPr>
                </a:tc>
                <a:extLst>
                  <a:ext uri="{0D108BD9-81ED-4DB2-BD59-A6C34878D82A}">
                    <a16:rowId xmlns:a16="http://schemas.microsoft.com/office/drawing/2014/main" val="2690866590"/>
                  </a:ext>
                </a:extLst>
              </a:tr>
            </a:tbl>
          </a:graphicData>
        </a:graphic>
      </p:graphicFrame>
      <p:sp>
        <p:nvSpPr>
          <p:cNvPr id="6" name="TextBox 5">
            <a:extLst>
              <a:ext uri="{FF2B5EF4-FFF2-40B4-BE49-F238E27FC236}">
                <a16:creationId xmlns:a16="http://schemas.microsoft.com/office/drawing/2014/main" id="{82375066-A32A-CA25-0A46-B2CB741280F2}"/>
              </a:ext>
            </a:extLst>
          </p:cNvPr>
          <p:cNvSpPr txBox="1"/>
          <p:nvPr/>
        </p:nvSpPr>
        <p:spPr>
          <a:xfrm>
            <a:off x="2317749" y="2376648"/>
            <a:ext cx="7810500"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Tahoma" panose="020B0604030504040204" pitchFamily="34" charset="0"/>
                <a:cs typeface="Tahoma" panose="020B0604030504040204" pitchFamily="34" charset="0"/>
              </a:rPr>
              <a:t>Clock speed comparison</a:t>
            </a:r>
          </a:p>
        </p:txBody>
      </p:sp>
      <p:sp>
        <p:nvSpPr>
          <p:cNvPr id="8" name="TextBox 7">
            <a:extLst>
              <a:ext uri="{FF2B5EF4-FFF2-40B4-BE49-F238E27FC236}">
                <a16:creationId xmlns:a16="http://schemas.microsoft.com/office/drawing/2014/main" id="{CD2CC43C-6B9A-ED3D-2898-8B7D82E02CA8}"/>
              </a:ext>
            </a:extLst>
          </p:cNvPr>
          <p:cNvSpPr txBox="1"/>
          <p:nvPr/>
        </p:nvSpPr>
        <p:spPr>
          <a:xfrm>
            <a:off x="1421362" y="593130"/>
            <a:ext cx="78105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Differences between I2C and </a:t>
            </a:r>
            <a:r>
              <a:rPr kumimoji="0" lang="en-US" altLang="en-US" sz="2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SMBus</a:t>
            </a:r>
            <a:endParaRPr kumimoji="0" lang="en-US" altLang="en-US" sz="2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799526E-DB9A-5631-D6CA-F1390C47225A}"/>
              </a:ext>
            </a:extLst>
          </p:cNvPr>
          <p:cNvSpPr txBox="1"/>
          <p:nvPr/>
        </p:nvSpPr>
        <p:spPr>
          <a:xfrm>
            <a:off x="1364730" y="1327072"/>
            <a:ext cx="9716538"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rgbClr val="6C6C6C"/>
                </a:solidFill>
                <a:latin typeface="Open sans" panose="020B0604020202020204" pitchFamily="34" charset="0"/>
              </a:rPr>
              <a:t>I</a:t>
            </a:r>
            <a:r>
              <a:rPr kumimoji="0" lang="en-US" altLang="en-US" sz="1800" b="0" i="0" u="none" strike="noStrike" cap="none" normalizeH="0" baseline="0" dirty="0">
                <a:ln>
                  <a:noFill/>
                </a:ln>
                <a:solidFill>
                  <a:srgbClr val="6C6C6C"/>
                </a:solidFill>
                <a:effectLst/>
                <a:latin typeface="Open sans" panose="020B0604020202020204" pitchFamily="34" charset="0"/>
              </a:rPr>
              <a:t>n general, the I2C bus and </a:t>
            </a:r>
            <a:r>
              <a:rPr kumimoji="0" lang="en-US" altLang="en-US" sz="1800" b="0" i="0" u="none" strike="noStrike" cap="none" normalizeH="0" baseline="0" dirty="0" err="1">
                <a:ln>
                  <a:noFill/>
                </a:ln>
                <a:solidFill>
                  <a:srgbClr val="6C6C6C"/>
                </a:solidFill>
                <a:effectLst/>
                <a:latin typeface="Open sans" panose="020B0604020202020204" pitchFamily="34" charset="0"/>
              </a:rPr>
              <a:t>SMBus</a:t>
            </a:r>
            <a:r>
              <a:rPr kumimoji="0" lang="en-US" altLang="en-US" sz="1800" b="0" i="0" u="none" strike="noStrike" cap="none" normalizeH="0" baseline="0" dirty="0">
                <a:ln>
                  <a:noFill/>
                </a:ln>
                <a:solidFill>
                  <a:srgbClr val="6C6C6C"/>
                </a:solidFill>
                <a:effectLst/>
                <a:latin typeface="Open sans" panose="020B0604020202020204" pitchFamily="34" charset="0"/>
              </a:rPr>
              <a:t> are compatible, but there are some subtle differences between the two that can cause some problems. The following tables summarize the differences between the two buses.</a:t>
            </a:r>
          </a:p>
        </p:txBody>
      </p:sp>
    </p:spTree>
    <p:extLst>
      <p:ext uri="{BB962C8B-B14F-4D97-AF65-F5344CB8AC3E}">
        <p14:creationId xmlns:p14="http://schemas.microsoft.com/office/powerpoint/2010/main" val="1839201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7E1688-F7A5-040A-EAE4-3F1DB8FD8A9F}"/>
              </a:ext>
            </a:extLst>
          </p:cNvPr>
          <p:cNvSpPr/>
          <p:nvPr/>
        </p:nvSpPr>
        <p:spPr>
          <a:xfrm rot="10800000" flipV="1">
            <a:off x="1421362" y="1155106"/>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D2CC43C-6B9A-ED3D-2898-8B7D82E02CA8}"/>
              </a:ext>
            </a:extLst>
          </p:cNvPr>
          <p:cNvSpPr txBox="1"/>
          <p:nvPr/>
        </p:nvSpPr>
        <p:spPr>
          <a:xfrm>
            <a:off x="1421361" y="593130"/>
            <a:ext cx="9603275" cy="523220"/>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Contd</a:t>
            </a:r>
            <a:r>
              <a:rPr lang="en-US" altLang="en-US" sz="2800" dirty="0">
                <a:solidFill>
                  <a:srgbClr val="333333"/>
                </a:solidFill>
                <a:latin typeface="Times New Roman" panose="02020603050405020304" pitchFamily="18" charset="0"/>
                <a:cs typeface="Times New Roman" panose="02020603050405020304" pitchFamily="18" charset="0"/>
              </a:rPr>
              <a:t>…</a:t>
            </a:r>
            <a:endParaRPr kumimoji="0" lang="en-US" altLang="en-US" sz="2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9EFE28F-101A-84BC-1AC6-AB0E2A2EAE00}"/>
              </a:ext>
            </a:extLst>
          </p:cNvPr>
          <p:cNvGraphicFramePr>
            <a:graphicFrameLocks noGrp="1"/>
          </p:cNvGraphicFramePr>
          <p:nvPr>
            <p:extLst>
              <p:ext uri="{D42A27DB-BD31-4B8C-83A1-F6EECF244321}">
                <p14:modId xmlns:p14="http://schemas.microsoft.com/office/powerpoint/2010/main" val="2091001363"/>
              </p:ext>
            </p:extLst>
          </p:nvPr>
        </p:nvGraphicFramePr>
        <p:xfrm>
          <a:off x="2025648" y="2139976"/>
          <a:ext cx="8394699" cy="3251200"/>
        </p:xfrm>
        <a:graphic>
          <a:graphicData uri="http://schemas.openxmlformats.org/drawingml/2006/table">
            <a:tbl>
              <a:tblPr/>
              <a:tblGrid>
                <a:gridCol w="2798233">
                  <a:extLst>
                    <a:ext uri="{9D8B030D-6E8A-4147-A177-3AD203B41FA5}">
                      <a16:colId xmlns:a16="http://schemas.microsoft.com/office/drawing/2014/main" val="1036656934"/>
                    </a:ext>
                  </a:extLst>
                </a:gridCol>
                <a:gridCol w="2798233">
                  <a:extLst>
                    <a:ext uri="{9D8B030D-6E8A-4147-A177-3AD203B41FA5}">
                      <a16:colId xmlns:a16="http://schemas.microsoft.com/office/drawing/2014/main" val="573281822"/>
                    </a:ext>
                  </a:extLst>
                </a:gridCol>
                <a:gridCol w="2798233">
                  <a:extLst>
                    <a:ext uri="{9D8B030D-6E8A-4147-A177-3AD203B41FA5}">
                      <a16:colId xmlns:a16="http://schemas.microsoft.com/office/drawing/2014/main" val="3690301230"/>
                    </a:ext>
                  </a:extLst>
                </a:gridCol>
              </a:tblGrid>
              <a:tr h="401100">
                <a:tc>
                  <a:txBody>
                    <a:bodyPr/>
                    <a:lstStyle/>
                    <a:p>
                      <a:r>
                        <a:rPr lang="en-IN" b="1">
                          <a:solidFill>
                            <a:srgbClr val="6C6C6C"/>
                          </a:solidFill>
                          <a:effectLst/>
                          <a:latin typeface="Open sans" panose="020B0604020202020204" pitchFamily="34" charset="0"/>
                        </a:rPr>
                        <a:t>Bus</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tcPr>
                </a:tc>
                <a:tc>
                  <a:txBody>
                    <a:bodyPr/>
                    <a:lstStyle/>
                    <a:p>
                      <a:r>
                        <a:rPr lang="en-IN" b="1">
                          <a:solidFill>
                            <a:srgbClr val="6C6C6C"/>
                          </a:solidFill>
                          <a:effectLst/>
                          <a:latin typeface="Open sans" panose="020B0604020202020204" pitchFamily="34" charset="0"/>
                        </a:rPr>
                        <a:t>I2C</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tcPr>
                </a:tc>
                <a:tc>
                  <a:txBody>
                    <a:bodyPr/>
                    <a:lstStyle/>
                    <a:p>
                      <a:r>
                        <a:rPr lang="en-IN" b="1">
                          <a:solidFill>
                            <a:srgbClr val="6C6C6C"/>
                          </a:solidFill>
                          <a:effectLst/>
                          <a:latin typeface="Open sans" panose="020B0604020202020204" pitchFamily="34" charset="0"/>
                        </a:rPr>
                        <a:t>SMBus</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tcPr>
                </a:tc>
                <a:extLst>
                  <a:ext uri="{0D108BD9-81ED-4DB2-BD59-A6C34878D82A}">
                    <a16:rowId xmlns:a16="http://schemas.microsoft.com/office/drawing/2014/main" val="3481242563"/>
                  </a:ext>
                </a:extLst>
              </a:tr>
              <a:tr h="1223607">
                <a:tc>
                  <a:txBody>
                    <a:bodyPr/>
                    <a:lstStyle/>
                    <a:p>
                      <a:r>
                        <a:rPr lang="en-IN" b="1">
                          <a:solidFill>
                            <a:srgbClr val="6C6C6C"/>
                          </a:solidFill>
                          <a:effectLst/>
                          <a:latin typeface="Tahoma" panose="020B0604030504040204" pitchFamily="34" charset="0"/>
                        </a:rPr>
                        <a:t>VHigh</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solidFill>
                      <a:srgbClr val="F3F5F7"/>
                    </a:solidFill>
                  </a:tcPr>
                </a:tc>
                <a:tc>
                  <a:txBody>
                    <a:bodyPr/>
                    <a:lstStyle/>
                    <a:p>
                      <a:r>
                        <a:rPr lang="en-US" dirty="0">
                          <a:solidFill>
                            <a:srgbClr val="6C6C6C"/>
                          </a:solidFill>
                          <a:effectLst/>
                          <a:latin typeface="Tahoma" panose="020B0604030504040204" pitchFamily="34" charset="0"/>
                        </a:rPr>
                        <a:t>Fixed Voltage: 3.0 to </a:t>
                      </a:r>
                      <a:r>
                        <a:rPr lang="en-US" dirty="0" err="1">
                          <a:solidFill>
                            <a:srgbClr val="6C6C6C"/>
                          </a:solidFill>
                          <a:effectLst/>
                          <a:latin typeface="Tahoma" panose="020B0604030504040204" pitchFamily="34" charset="0"/>
                        </a:rPr>
                        <a:t>VDD_max</a:t>
                      </a:r>
                      <a:r>
                        <a:rPr lang="en-US" dirty="0">
                          <a:solidFill>
                            <a:srgbClr val="6C6C6C"/>
                          </a:solidFill>
                          <a:effectLst/>
                          <a:latin typeface="Tahoma" panose="020B0604030504040204" pitchFamily="34" charset="0"/>
                        </a:rPr>
                        <a:t> + 0.5V</a:t>
                      </a:r>
                      <a:br>
                        <a:rPr lang="en-US" dirty="0">
                          <a:solidFill>
                            <a:srgbClr val="6C6C6C"/>
                          </a:solidFill>
                          <a:effectLst/>
                          <a:latin typeface="Tahoma" panose="020B0604030504040204" pitchFamily="34" charset="0"/>
                        </a:rPr>
                      </a:br>
                      <a:r>
                        <a:rPr lang="en-US" dirty="0">
                          <a:solidFill>
                            <a:srgbClr val="6C6C6C"/>
                          </a:solidFill>
                          <a:effectLst/>
                          <a:latin typeface="Tahoma" panose="020B0604030504040204" pitchFamily="34" charset="0"/>
                        </a:rPr>
                        <a:t>VDD Relative: 0.7 to </a:t>
                      </a:r>
                      <a:r>
                        <a:rPr lang="en-US" dirty="0" err="1">
                          <a:solidFill>
                            <a:srgbClr val="6C6C6C"/>
                          </a:solidFill>
                          <a:effectLst/>
                          <a:latin typeface="Tahoma" panose="020B0604030504040204" pitchFamily="34" charset="0"/>
                        </a:rPr>
                        <a:t>VDD_max</a:t>
                      </a:r>
                      <a:r>
                        <a:rPr lang="en-US" dirty="0">
                          <a:solidFill>
                            <a:srgbClr val="6C6C6C"/>
                          </a:solidFill>
                          <a:effectLst/>
                          <a:latin typeface="Tahoma" panose="020B0604030504040204" pitchFamily="34" charset="0"/>
                        </a:rPr>
                        <a:t> + 0.5V</a:t>
                      </a:r>
                    </a:p>
                  </a:txBody>
                  <a:tcPr marL="63500" marR="63500" marT="63500" marB="63500" anchor="ctr">
                    <a:lnL>
                      <a:noFill/>
                    </a:lnL>
                    <a:lnR>
                      <a:noFill/>
                    </a:lnR>
                    <a:lnT>
                      <a:noFill/>
                    </a:lnT>
                    <a:lnB>
                      <a:noFill/>
                    </a:lnB>
                    <a:solidFill>
                      <a:srgbClr val="F3F5F7"/>
                    </a:solidFill>
                  </a:tcPr>
                </a:tc>
                <a:tc>
                  <a:txBody>
                    <a:bodyPr/>
                    <a:lstStyle/>
                    <a:p>
                      <a:r>
                        <a:rPr lang="en-IN">
                          <a:solidFill>
                            <a:srgbClr val="6C6C6C"/>
                          </a:solidFill>
                          <a:effectLst/>
                          <a:latin typeface="Tahoma" panose="020B0604030504040204" pitchFamily="34" charset="0"/>
                        </a:rPr>
                        <a:t>2.1 V to VDD</a:t>
                      </a:r>
                    </a:p>
                  </a:txBody>
                  <a:tcPr marL="63500" marR="63500" marT="63500" marB="63500" anchor="ctr">
                    <a:lnL>
                      <a:noFill/>
                    </a:lnL>
                    <a:lnR>
                      <a:noFill/>
                    </a:lnR>
                    <a:lnT>
                      <a:noFill/>
                    </a:lnT>
                    <a:lnB>
                      <a:noFill/>
                    </a:lnB>
                    <a:solidFill>
                      <a:srgbClr val="F3F5F7"/>
                    </a:solidFill>
                  </a:tcPr>
                </a:tc>
                <a:extLst>
                  <a:ext uri="{0D108BD9-81ED-4DB2-BD59-A6C34878D82A}">
                    <a16:rowId xmlns:a16="http://schemas.microsoft.com/office/drawing/2014/main" val="2897099070"/>
                  </a:ext>
                </a:extLst>
              </a:tr>
              <a:tr h="1223607">
                <a:tc>
                  <a:txBody>
                    <a:bodyPr/>
                    <a:lstStyle/>
                    <a:p>
                      <a:r>
                        <a:rPr lang="en-IN" b="1" dirty="0" err="1">
                          <a:solidFill>
                            <a:srgbClr val="6C6C6C"/>
                          </a:solidFill>
                          <a:effectLst/>
                          <a:latin typeface="Open sans" panose="020B0604020202020204" pitchFamily="34" charset="0"/>
                        </a:rPr>
                        <a:t>VLow</a:t>
                      </a:r>
                      <a:endParaRPr lang="en-IN" dirty="0">
                        <a:solidFill>
                          <a:srgbClr val="6C6C6C"/>
                        </a:solidFill>
                        <a:effectLst/>
                        <a:latin typeface="Tahoma" panose="020B0604030504040204" pitchFamily="34" charset="0"/>
                      </a:endParaRPr>
                    </a:p>
                  </a:txBody>
                  <a:tcPr marL="63500" marR="63500" marT="63500" marB="63500" anchor="ctr">
                    <a:lnL>
                      <a:noFill/>
                    </a:lnL>
                    <a:lnR>
                      <a:noFill/>
                    </a:lnR>
                    <a:lnT>
                      <a:noFill/>
                    </a:lnT>
                    <a:lnB>
                      <a:noFill/>
                    </a:lnB>
                  </a:tcPr>
                </a:tc>
                <a:tc>
                  <a:txBody>
                    <a:bodyPr/>
                    <a:lstStyle/>
                    <a:p>
                      <a:r>
                        <a:rPr lang="en-US">
                          <a:solidFill>
                            <a:srgbClr val="6C6C6C"/>
                          </a:solidFill>
                          <a:effectLst/>
                          <a:latin typeface="Tahoma" panose="020B0604030504040204" pitchFamily="34" charset="0"/>
                        </a:rPr>
                        <a:t>Fixed Voltage: -0.5V to 1.5V</a:t>
                      </a:r>
                    </a:p>
                    <a:p>
                      <a:r>
                        <a:rPr lang="en-US">
                          <a:solidFill>
                            <a:srgbClr val="6C6C6C"/>
                          </a:solidFill>
                          <a:effectLst/>
                          <a:latin typeface="Tahoma" panose="020B0604030504040204" pitchFamily="34" charset="0"/>
                        </a:rPr>
                        <a:t>VDD Relative: -0.5 to 0.3VDD</a:t>
                      </a:r>
                    </a:p>
                  </a:txBody>
                  <a:tcPr marL="63500" marR="63500" marT="63500" marB="63500" anchor="ctr">
                    <a:lnL>
                      <a:noFill/>
                    </a:lnL>
                    <a:lnR>
                      <a:noFill/>
                    </a:lnR>
                    <a:lnT>
                      <a:noFill/>
                    </a:lnT>
                    <a:lnB>
                      <a:noFill/>
                    </a:lnB>
                  </a:tcPr>
                </a:tc>
                <a:tc>
                  <a:txBody>
                    <a:bodyPr/>
                    <a:lstStyle/>
                    <a:p>
                      <a:r>
                        <a:rPr lang="en-IN">
                          <a:solidFill>
                            <a:srgbClr val="6C6C6C"/>
                          </a:solidFill>
                          <a:effectLst/>
                          <a:latin typeface="Tahoma" panose="020B0604030504040204" pitchFamily="34" charset="0"/>
                        </a:rPr>
                        <a:t>to 0.8 V</a:t>
                      </a:r>
                    </a:p>
                  </a:txBody>
                  <a:tcPr marL="63500" marR="63500" marT="63500" marB="63500" anchor="ctr">
                    <a:lnL>
                      <a:noFill/>
                    </a:lnL>
                    <a:lnR>
                      <a:noFill/>
                    </a:lnR>
                    <a:lnT>
                      <a:noFill/>
                    </a:lnT>
                    <a:lnB>
                      <a:noFill/>
                    </a:lnB>
                  </a:tcPr>
                </a:tc>
                <a:extLst>
                  <a:ext uri="{0D108BD9-81ED-4DB2-BD59-A6C34878D82A}">
                    <a16:rowId xmlns:a16="http://schemas.microsoft.com/office/drawing/2014/main" val="448743091"/>
                  </a:ext>
                </a:extLst>
              </a:tr>
              <a:tr h="401100">
                <a:tc>
                  <a:txBody>
                    <a:bodyPr/>
                    <a:lstStyle/>
                    <a:p>
                      <a:r>
                        <a:rPr lang="en-IN" b="1">
                          <a:solidFill>
                            <a:srgbClr val="6C6C6C"/>
                          </a:solidFill>
                          <a:effectLst/>
                          <a:latin typeface="Open sans" panose="020B0604020202020204" pitchFamily="34" charset="0"/>
                        </a:rPr>
                        <a:t>Max Current</a:t>
                      </a:r>
                      <a:endParaRPr lang="en-IN">
                        <a:solidFill>
                          <a:srgbClr val="6C6C6C"/>
                        </a:solidFill>
                        <a:effectLst/>
                        <a:latin typeface="Tahoma" panose="020B0604030504040204" pitchFamily="34" charset="0"/>
                      </a:endParaRPr>
                    </a:p>
                  </a:txBody>
                  <a:tcPr marL="63500" marR="63500" marT="63500" marB="63500" anchor="ctr">
                    <a:lnL>
                      <a:noFill/>
                    </a:lnL>
                    <a:lnR>
                      <a:noFill/>
                    </a:lnR>
                    <a:lnT>
                      <a:noFill/>
                    </a:lnT>
                    <a:lnB>
                      <a:noFill/>
                    </a:lnB>
                    <a:solidFill>
                      <a:srgbClr val="F3F5F7"/>
                    </a:solidFill>
                  </a:tcPr>
                </a:tc>
                <a:tc>
                  <a:txBody>
                    <a:bodyPr/>
                    <a:lstStyle/>
                    <a:p>
                      <a:r>
                        <a:rPr lang="en-IN">
                          <a:solidFill>
                            <a:srgbClr val="6C6C6C"/>
                          </a:solidFill>
                          <a:effectLst/>
                          <a:latin typeface="Tahoma" panose="020B0604030504040204" pitchFamily="34" charset="0"/>
                        </a:rPr>
                        <a:t>3 mA</a:t>
                      </a:r>
                    </a:p>
                  </a:txBody>
                  <a:tcPr marL="63500" marR="63500" marT="63500" marB="63500" anchor="ctr">
                    <a:lnL>
                      <a:noFill/>
                    </a:lnL>
                    <a:lnR>
                      <a:noFill/>
                    </a:lnR>
                    <a:lnT>
                      <a:noFill/>
                    </a:lnT>
                    <a:lnB>
                      <a:noFill/>
                    </a:lnB>
                    <a:solidFill>
                      <a:srgbClr val="F3F5F7"/>
                    </a:solidFill>
                  </a:tcPr>
                </a:tc>
                <a:tc>
                  <a:txBody>
                    <a:bodyPr/>
                    <a:lstStyle/>
                    <a:p>
                      <a:r>
                        <a:rPr lang="en-IN" dirty="0">
                          <a:solidFill>
                            <a:srgbClr val="6C6C6C"/>
                          </a:solidFill>
                          <a:effectLst/>
                          <a:latin typeface="Tahoma" panose="020B0604030504040204" pitchFamily="34" charset="0"/>
                        </a:rPr>
                        <a:t>350 µA</a:t>
                      </a:r>
                    </a:p>
                  </a:txBody>
                  <a:tcPr marL="63500" marR="63500" marT="63500" marB="63500" anchor="ctr">
                    <a:lnL>
                      <a:noFill/>
                    </a:lnL>
                    <a:lnR>
                      <a:noFill/>
                    </a:lnR>
                    <a:lnT>
                      <a:noFill/>
                    </a:lnT>
                    <a:lnB>
                      <a:noFill/>
                    </a:lnB>
                    <a:solidFill>
                      <a:srgbClr val="F3F5F7"/>
                    </a:solidFill>
                  </a:tcPr>
                </a:tc>
                <a:extLst>
                  <a:ext uri="{0D108BD9-81ED-4DB2-BD59-A6C34878D82A}">
                    <a16:rowId xmlns:a16="http://schemas.microsoft.com/office/drawing/2014/main" val="3099159813"/>
                  </a:ext>
                </a:extLst>
              </a:tr>
            </a:tbl>
          </a:graphicData>
        </a:graphic>
      </p:graphicFrame>
      <p:sp>
        <p:nvSpPr>
          <p:cNvPr id="5" name="Rectangle 1">
            <a:extLst>
              <a:ext uri="{FF2B5EF4-FFF2-40B4-BE49-F238E27FC236}">
                <a16:creationId xmlns:a16="http://schemas.microsoft.com/office/drawing/2014/main" id="{36C0F841-96A6-8C26-64C3-92D034BC819E}"/>
              </a:ext>
            </a:extLst>
          </p:cNvPr>
          <p:cNvSpPr>
            <a:spLocks noChangeArrowheads="1"/>
          </p:cNvSpPr>
          <p:nvPr/>
        </p:nvSpPr>
        <p:spPr bwMode="auto">
          <a:xfrm>
            <a:off x="3860799" y="1437189"/>
            <a:ext cx="4470401" cy="4664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38088" rIns="0" bIns="11902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Electrical Characteristics Comparison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51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22413-E94B-F645-B684-5683C10979F2}"/>
              </a:ext>
            </a:extLst>
          </p:cNvPr>
          <p:cNvSpPr txBox="1"/>
          <p:nvPr/>
        </p:nvSpPr>
        <p:spPr>
          <a:xfrm>
            <a:off x="1694329" y="442719"/>
            <a:ext cx="8256494"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I2C</a:t>
            </a:r>
            <a:r>
              <a:rPr lang="en-IN" dirty="0"/>
              <a:t> </a:t>
            </a:r>
            <a:r>
              <a:rPr lang="en-IN" sz="3200" b="1" dirty="0">
                <a:latin typeface="Times New Roman" panose="02020603050405020304" pitchFamily="18" charset="0"/>
                <a:cs typeface="Times New Roman" panose="02020603050405020304" pitchFamily="18" charset="0"/>
              </a:rPr>
              <a:t>SUBSYSTEM</a:t>
            </a:r>
          </a:p>
        </p:txBody>
      </p:sp>
      <p:pic>
        <p:nvPicPr>
          <p:cNvPr id="5" name="Picture 4">
            <a:extLst>
              <a:ext uri="{FF2B5EF4-FFF2-40B4-BE49-F238E27FC236}">
                <a16:creationId xmlns:a16="http://schemas.microsoft.com/office/drawing/2014/main" id="{346171B3-33B1-A25F-D86F-1A16727EB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383" y="1027494"/>
            <a:ext cx="5072356" cy="5755533"/>
          </a:xfrm>
          <a:prstGeom prst="rect">
            <a:avLst/>
          </a:prstGeom>
        </p:spPr>
      </p:pic>
      <p:sp>
        <p:nvSpPr>
          <p:cNvPr id="2" name="Rectangle 1">
            <a:extLst>
              <a:ext uri="{FF2B5EF4-FFF2-40B4-BE49-F238E27FC236}">
                <a16:creationId xmlns:a16="http://schemas.microsoft.com/office/drawing/2014/main" id="{B31F6B02-A3E8-0DC4-1E69-73825370CB5F}"/>
              </a:ext>
            </a:extLst>
          </p:cNvPr>
          <p:cNvSpPr/>
          <p:nvPr/>
        </p:nvSpPr>
        <p:spPr>
          <a:xfrm rot="10800000" flipV="1">
            <a:off x="1402111" y="981775"/>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69153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980A02-1AC4-D6A4-82B8-9F986FB4E26E}"/>
              </a:ext>
            </a:extLst>
          </p:cNvPr>
          <p:cNvSpPr txBox="1"/>
          <p:nvPr/>
        </p:nvSpPr>
        <p:spPr>
          <a:xfrm>
            <a:off x="1201270" y="681317"/>
            <a:ext cx="7915835"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STEPS TO WRITE I2C DRIVER CODE</a:t>
            </a:r>
          </a:p>
        </p:txBody>
      </p:sp>
      <p:sp>
        <p:nvSpPr>
          <p:cNvPr id="3" name="TextBox 2">
            <a:extLst>
              <a:ext uri="{FF2B5EF4-FFF2-40B4-BE49-F238E27FC236}">
                <a16:creationId xmlns:a16="http://schemas.microsoft.com/office/drawing/2014/main" id="{3D2FEFFB-4844-400A-5FC8-CDF36D749DEB}"/>
              </a:ext>
            </a:extLst>
          </p:cNvPr>
          <p:cNvSpPr txBox="1"/>
          <p:nvPr/>
        </p:nvSpPr>
        <p:spPr>
          <a:xfrm>
            <a:off x="1201270" y="1601853"/>
            <a:ext cx="9556376" cy="298543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1.Get the i2c adapter.</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2.Create board info structure and create a device using that.</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3.Create device id for your slave and register that.</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4.Create i2c driver structure and add that to the i2c subsystem.</a:t>
            </a:r>
          </a:p>
          <a:p>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5.Start the communication</a:t>
            </a:r>
            <a:r>
              <a:rPr lang="en-IN" sz="2800"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7ABA30B8-A060-43FD-DC8D-13E7825FA6DA}"/>
              </a:ext>
            </a:extLst>
          </p:cNvPr>
          <p:cNvSpPr/>
          <p:nvPr/>
        </p:nvSpPr>
        <p:spPr>
          <a:xfrm rot="10800000" flipV="1">
            <a:off x="1201270" y="1220373"/>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5528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CA856C-9D9C-AAA7-1E4A-5C87CB15B7AA}"/>
              </a:ext>
            </a:extLst>
          </p:cNvPr>
          <p:cNvSpPr txBox="1"/>
          <p:nvPr/>
        </p:nvSpPr>
        <p:spPr>
          <a:xfrm>
            <a:off x="1147482" y="824752"/>
            <a:ext cx="7584141"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Get the adapter</a:t>
            </a:r>
          </a:p>
        </p:txBody>
      </p:sp>
      <p:sp>
        <p:nvSpPr>
          <p:cNvPr id="3" name="TextBox 2">
            <a:extLst>
              <a:ext uri="{FF2B5EF4-FFF2-40B4-BE49-F238E27FC236}">
                <a16:creationId xmlns:a16="http://schemas.microsoft.com/office/drawing/2014/main" id="{19043336-01BE-C0E2-3DA5-1622B78E787B}"/>
              </a:ext>
            </a:extLst>
          </p:cNvPr>
          <p:cNvSpPr txBox="1"/>
          <p:nvPr/>
        </p:nvSpPr>
        <p:spPr>
          <a:xfrm>
            <a:off x="1147482" y="1785930"/>
            <a:ext cx="9897035" cy="2862322"/>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In the </a:t>
            </a:r>
            <a:r>
              <a:rPr lang="en-IN" sz="2000" dirty="0" err="1">
                <a:latin typeface="Times New Roman" panose="02020603050405020304" pitchFamily="18" charset="0"/>
                <a:cs typeface="Times New Roman" panose="02020603050405020304" pitchFamily="18" charset="0"/>
              </a:rPr>
              <a:t>raspberrypi</a:t>
            </a:r>
            <a:r>
              <a:rPr lang="en-IN" sz="2000" dirty="0">
                <a:latin typeface="Times New Roman" panose="02020603050405020304" pitchFamily="18" charset="0"/>
                <a:cs typeface="Times New Roman" panose="02020603050405020304" pitchFamily="18" charset="0"/>
              </a:rPr>
              <a:t> i2c1 bus is already available. You can check that using the command </a:t>
            </a:r>
            <a:r>
              <a:rPr lang="en-IN" sz="2000" b="1" i="1" dirty="0">
                <a:latin typeface="Times New Roman" panose="02020603050405020304" pitchFamily="18" charset="0"/>
                <a:cs typeface="Times New Roman" panose="02020603050405020304" pitchFamily="18" charset="0"/>
              </a:rPr>
              <a:t>ls –al /sys/bus/i2c/devices/ .</a:t>
            </a:r>
            <a:r>
              <a:rPr lang="en-IN" sz="2000" dirty="0">
                <a:latin typeface="Times New Roman" panose="02020603050405020304" pitchFamily="18" charset="0"/>
                <a:cs typeface="Times New Roman" panose="02020603050405020304" pitchFamily="18" charset="0"/>
              </a:rPr>
              <a:t> So we will below </a:t>
            </a:r>
            <a:r>
              <a:rPr lang="en-IN" sz="2000" dirty="0" err="1">
                <a:latin typeface="Times New Roman" panose="02020603050405020304" pitchFamily="18" charset="0"/>
                <a:cs typeface="Times New Roman" panose="02020603050405020304" pitchFamily="18" charset="0"/>
              </a:rPr>
              <a:t>Api</a:t>
            </a:r>
            <a:r>
              <a:rPr lang="en-IN" sz="2000" dirty="0">
                <a:latin typeface="Times New Roman" panose="02020603050405020304" pitchFamily="18" charset="0"/>
                <a:cs typeface="Times New Roman" panose="02020603050405020304" pitchFamily="18" charset="0"/>
              </a:rPr>
              <a:t> to get the adapter structure of this i2c bus.</a:t>
            </a:r>
          </a:p>
          <a:p>
            <a:r>
              <a:rPr lang="en-IN" sz="2000" b="1" i="1" dirty="0">
                <a:latin typeface="Times New Roman" panose="02020603050405020304" pitchFamily="18" charset="0"/>
                <a:cs typeface="Times New Roman" panose="02020603050405020304" pitchFamily="18" charset="0"/>
              </a:rPr>
              <a:t>					</a:t>
            </a:r>
          </a:p>
          <a:p>
            <a:endParaRPr lang="en-IN" sz="2000" b="1" i="1" dirty="0">
              <a:latin typeface="Times New Roman" panose="02020603050405020304" pitchFamily="18" charset="0"/>
              <a:cs typeface="Times New Roman" panose="02020603050405020304" pitchFamily="18" charset="0"/>
            </a:endParaRPr>
          </a:p>
          <a:p>
            <a:r>
              <a:rPr lang="en-IN" sz="2000" b="1" i="1" dirty="0">
                <a:latin typeface="Times New Roman" panose="02020603050405020304" pitchFamily="18" charset="0"/>
                <a:cs typeface="Times New Roman" panose="02020603050405020304" pitchFamily="18" charset="0"/>
              </a:rPr>
              <a:t>					Struct i2c_adapter * i2c_get_adapter(int nr);</a:t>
            </a:r>
          </a:p>
          <a:p>
            <a:endParaRPr lang="en-IN" sz="2000" b="1" i="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where ,</a:t>
            </a:r>
          </a:p>
          <a:p>
            <a:r>
              <a:rPr lang="en-IN" sz="2000" b="1" dirty="0">
                <a:latin typeface="Times New Roman" panose="02020603050405020304" pitchFamily="18" charset="0"/>
                <a:cs typeface="Times New Roman" panose="02020603050405020304" pitchFamily="18" charset="0"/>
              </a:rPr>
              <a:t>nr-</a:t>
            </a:r>
            <a:r>
              <a:rPr lang="en-IN" sz="2000" dirty="0">
                <a:latin typeface="Times New Roman" panose="02020603050405020304" pitchFamily="18" charset="0"/>
                <a:cs typeface="Times New Roman" panose="02020603050405020304" pitchFamily="18" charset="0"/>
              </a:rPr>
              <a:t>I2C number generally we use 1.</a:t>
            </a:r>
          </a:p>
          <a:p>
            <a:r>
              <a:rPr lang="en-IN" sz="2000" dirty="0">
                <a:latin typeface="Times New Roman" panose="02020603050405020304" pitchFamily="18" charset="0"/>
                <a:cs typeface="Times New Roman" panose="02020603050405020304" pitchFamily="18" charset="0"/>
              </a:rPr>
              <a:t>It returns the struct i2c_adapter.</a:t>
            </a:r>
            <a:endParaRPr lang="en-IN" sz="2000" b="1" i="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5F76D74-FF5F-3439-FFBA-249782081950}"/>
              </a:ext>
            </a:extLst>
          </p:cNvPr>
          <p:cNvSpPr/>
          <p:nvPr/>
        </p:nvSpPr>
        <p:spPr>
          <a:xfrm rot="10800000" flipV="1">
            <a:off x="1147482" y="1347973"/>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9418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1FAC86-A9E7-7DAD-8BD4-D2614CB18264}"/>
              </a:ext>
            </a:extLst>
          </p:cNvPr>
          <p:cNvSpPr txBox="1"/>
          <p:nvPr/>
        </p:nvSpPr>
        <p:spPr>
          <a:xfrm>
            <a:off x="1294362" y="654425"/>
            <a:ext cx="691178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Create board info</a:t>
            </a:r>
          </a:p>
        </p:txBody>
      </p:sp>
      <p:sp>
        <p:nvSpPr>
          <p:cNvPr id="4" name="TextBox 3">
            <a:extLst>
              <a:ext uri="{FF2B5EF4-FFF2-40B4-BE49-F238E27FC236}">
                <a16:creationId xmlns:a16="http://schemas.microsoft.com/office/drawing/2014/main" id="{8D23F9BC-64C5-E789-4DCF-B7E856543802}"/>
              </a:ext>
            </a:extLst>
          </p:cNvPr>
          <p:cNvSpPr txBox="1"/>
          <p:nvPr/>
        </p:nvSpPr>
        <p:spPr>
          <a:xfrm>
            <a:off x="1294362" y="1288753"/>
            <a:ext cx="8758517" cy="1323439"/>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Once you get the adapter structure, then create the board info and using that board info, create the device.</a:t>
            </a: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Just create the board info structure and assign required members.</a:t>
            </a:r>
          </a:p>
          <a:p>
            <a:endParaRPr lang="en-IN"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3372776-74B8-0BDD-03A3-38225E2E5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309" y="2612192"/>
            <a:ext cx="4746621" cy="3234425"/>
          </a:xfrm>
          <a:prstGeom prst="rect">
            <a:avLst/>
          </a:prstGeom>
        </p:spPr>
      </p:pic>
      <p:sp>
        <p:nvSpPr>
          <p:cNvPr id="3" name="Rectangle 2">
            <a:extLst>
              <a:ext uri="{FF2B5EF4-FFF2-40B4-BE49-F238E27FC236}">
                <a16:creationId xmlns:a16="http://schemas.microsoft.com/office/drawing/2014/main" id="{94540B57-0066-F39D-426A-09E8B97A03BB}"/>
              </a:ext>
            </a:extLst>
          </p:cNvPr>
          <p:cNvSpPr/>
          <p:nvPr/>
        </p:nvSpPr>
        <p:spPr>
          <a:xfrm rot="10800000" flipV="1">
            <a:off x="1294362" y="1131925"/>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223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F671EE-CDCD-AC6E-1C95-889752F7A4EF}"/>
              </a:ext>
            </a:extLst>
          </p:cNvPr>
          <p:cNvSpPr>
            <a:spLocks noChangeArrowheads="1"/>
          </p:cNvSpPr>
          <p:nvPr/>
        </p:nvSpPr>
        <p:spPr bwMode="auto">
          <a:xfrm>
            <a:off x="965667" y="1601904"/>
            <a:ext cx="10475817" cy="31700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where,</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196619"/>
                </a:solidFill>
                <a:effectLst/>
                <a:latin typeface="Monaco"/>
                <a:cs typeface="Arial" panose="020B0604020202020204" pitchFamily="34" charset="0"/>
              </a:rPr>
              <a:t>type[I2C_NAME_SIZE]</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chip type, to initialize</a:t>
            </a:r>
            <a:r>
              <a:rPr kumimoji="0" lang="en-US" altLang="en-US" sz="2000" b="1" i="0" u="none" strike="noStrike" cap="none" normalizeH="0" baseline="0" dirty="0">
                <a:ln>
                  <a:noFill/>
                </a:ln>
                <a:solidFill>
                  <a:srgbClr val="196619"/>
                </a:solidFill>
                <a:effectLst/>
                <a:latin typeface="Monaco"/>
                <a:cs typeface="Arial" panose="020B0604020202020204" pitchFamily="34" charset="0"/>
              </a:rPr>
              <a:t> i2c_client.name</a:t>
            </a:r>
            <a:b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br>
            <a:r>
              <a:rPr kumimoji="0" lang="en-US" altLang="en-US" sz="2000" b="1" i="0" u="none" strike="noStrike" cap="none" normalizeH="0" baseline="0" dirty="0">
                <a:ln>
                  <a:noFill/>
                </a:ln>
                <a:solidFill>
                  <a:srgbClr val="196619"/>
                </a:solidFill>
                <a:effectLst/>
                <a:latin typeface="Monaco"/>
                <a:cs typeface="Arial" panose="020B0604020202020204" pitchFamily="34" charset="0"/>
              </a:rPr>
              <a:t>flags</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to initialize </a:t>
            </a:r>
            <a:r>
              <a:rPr kumimoji="0" lang="en-US" altLang="en-US" sz="2000" b="1" i="0" u="none" strike="noStrike" cap="none" normalizeH="0" baseline="0" dirty="0">
                <a:ln>
                  <a:noFill/>
                </a:ln>
                <a:solidFill>
                  <a:srgbClr val="196619"/>
                </a:solidFill>
                <a:effectLst/>
                <a:latin typeface="Monaco"/>
                <a:cs typeface="Arial" panose="020B0604020202020204" pitchFamily="34" charset="0"/>
              </a:rPr>
              <a:t>i2c_client.flags</a:t>
            </a:r>
            <a:b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br>
            <a:r>
              <a:rPr kumimoji="0" lang="en-US" altLang="en-US" sz="2000" b="1" i="0" u="none" strike="noStrike" cap="none" normalizeH="0" baseline="0" dirty="0" err="1">
                <a:ln>
                  <a:noFill/>
                </a:ln>
                <a:solidFill>
                  <a:srgbClr val="196619"/>
                </a:solidFill>
                <a:effectLst/>
                <a:latin typeface="Monaco"/>
                <a:cs typeface="Arial" panose="020B0604020202020204" pitchFamily="34" charset="0"/>
              </a:rPr>
              <a:t>addr</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stored in</a:t>
            </a:r>
            <a:r>
              <a:rPr kumimoji="0" lang="en-US" altLang="en-US" sz="2000" b="1" i="0" u="none" strike="noStrike" cap="none" normalizeH="0" baseline="0" dirty="0">
                <a:ln>
                  <a:noFill/>
                </a:ln>
                <a:solidFill>
                  <a:srgbClr val="196619"/>
                </a:solidFill>
                <a:effectLst/>
                <a:latin typeface="Monaco"/>
                <a:cs typeface="Arial" panose="020B0604020202020204" pitchFamily="34" charset="0"/>
              </a:rPr>
              <a:t> i2c_client.addr</a:t>
            </a:r>
            <a:b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br>
            <a:r>
              <a:rPr kumimoji="0" lang="en-US" altLang="en-US" sz="2000" b="1" i="0" u="none" strike="noStrike" cap="none" normalizeH="0" baseline="0" dirty="0" err="1">
                <a:ln>
                  <a:noFill/>
                </a:ln>
                <a:solidFill>
                  <a:srgbClr val="196619"/>
                </a:solidFill>
                <a:effectLst/>
                <a:latin typeface="Monaco"/>
                <a:cs typeface="Arial" panose="020B0604020202020204" pitchFamily="34" charset="0"/>
              </a:rPr>
              <a:t>platform_data</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stored in </a:t>
            </a:r>
            <a:r>
              <a:rPr kumimoji="0" lang="en-US" altLang="en-US" sz="2000" b="1" i="0" u="none" strike="noStrike" cap="none" normalizeH="0" baseline="0" dirty="0">
                <a:ln>
                  <a:noFill/>
                </a:ln>
                <a:solidFill>
                  <a:srgbClr val="196619"/>
                </a:solidFill>
                <a:effectLst/>
                <a:latin typeface="Monaco"/>
                <a:cs typeface="Arial" panose="020B0604020202020204" pitchFamily="34" charset="0"/>
              </a:rPr>
              <a:t>i2c_client.dev.platform_data</a:t>
            </a:r>
            <a:b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br>
            <a:r>
              <a:rPr kumimoji="0" lang="en-US" altLang="en-US" sz="2000" b="1" i="0" u="none" strike="noStrike" cap="none" normalizeH="0" baseline="0" dirty="0" err="1">
                <a:ln>
                  <a:noFill/>
                </a:ln>
                <a:solidFill>
                  <a:srgbClr val="196619"/>
                </a:solidFill>
                <a:effectLst/>
                <a:latin typeface="Monaco"/>
                <a:cs typeface="Arial" panose="020B0604020202020204" pitchFamily="34" charset="0"/>
              </a:rPr>
              <a:t>archdata</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copied into </a:t>
            </a:r>
            <a:r>
              <a:rPr kumimoji="0" lang="en-US" altLang="en-US" sz="2000" b="1" i="0" u="none" strike="noStrike" cap="none" normalizeH="0" baseline="0" dirty="0">
                <a:ln>
                  <a:noFill/>
                </a:ln>
                <a:solidFill>
                  <a:srgbClr val="196619"/>
                </a:solidFill>
                <a:effectLst/>
                <a:latin typeface="Monaco"/>
                <a:cs typeface="Arial" panose="020B0604020202020204" pitchFamily="34" charset="0"/>
              </a:rPr>
              <a:t>i2c_client.dev.archdata</a:t>
            </a:r>
            <a:b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br>
            <a:r>
              <a:rPr kumimoji="0" lang="en-US" altLang="en-US" sz="2000" b="1" i="0" u="none" strike="noStrike" cap="none" normalizeH="0" baseline="0" dirty="0" err="1">
                <a:ln>
                  <a:noFill/>
                </a:ln>
                <a:solidFill>
                  <a:srgbClr val="196619"/>
                </a:solidFill>
                <a:effectLst/>
                <a:latin typeface="Monaco"/>
                <a:cs typeface="Arial" panose="020B0604020202020204" pitchFamily="34" charset="0"/>
              </a:rPr>
              <a:t>of_node</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pointer to </a:t>
            </a:r>
            <a:r>
              <a:rPr kumimoji="0" lang="en-US" altLang="en-US" sz="20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OpenFirmware</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device node</a:t>
            </a:r>
            <a:b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br>
            <a:r>
              <a:rPr kumimoji="0" lang="en-US" altLang="en-US" sz="2000" b="1" i="0" u="none" strike="noStrike" cap="none" normalizeH="0" baseline="0" dirty="0" err="1">
                <a:ln>
                  <a:noFill/>
                </a:ln>
                <a:solidFill>
                  <a:srgbClr val="196619"/>
                </a:solidFill>
                <a:effectLst/>
                <a:latin typeface="Monaco"/>
                <a:cs typeface="Arial" panose="020B0604020202020204" pitchFamily="34" charset="0"/>
              </a:rPr>
              <a:t>fwnode</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device node supplied by the platform firmware</a:t>
            </a:r>
            <a:b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br>
            <a:r>
              <a:rPr kumimoji="0" lang="en-US" altLang="en-US" sz="2000" b="1" i="0" u="none" strike="noStrike" cap="none" normalizeH="0" baseline="0" dirty="0" err="1">
                <a:ln>
                  <a:noFill/>
                </a:ln>
                <a:solidFill>
                  <a:srgbClr val="196619"/>
                </a:solidFill>
                <a:effectLst/>
                <a:latin typeface="Monaco"/>
                <a:cs typeface="Arial" panose="020B0604020202020204" pitchFamily="34" charset="0"/>
              </a:rPr>
              <a:t>irq</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stored in</a:t>
            </a:r>
            <a:r>
              <a:rPr kumimoji="0" lang="en-US" altLang="en-US" sz="2000" b="1" i="0" u="none" strike="noStrike" cap="none" normalizeH="0" baseline="0" dirty="0">
                <a:ln>
                  <a:noFill/>
                </a:ln>
                <a:solidFill>
                  <a:srgbClr val="196619"/>
                </a:solidFill>
                <a:effectLst/>
                <a:latin typeface="Monaco"/>
                <a:cs typeface="Arial" panose="020B0604020202020204" pitchFamily="34" charset="0"/>
              </a:rPr>
              <a:t> i2c_client.irq</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You can use </a:t>
            </a:r>
            <a:r>
              <a:rPr kumimoji="0" lang="en-US" altLang="en-US" sz="2000" b="1" i="0" u="none" strike="noStrike" cap="none" normalizeH="0" baseline="0" dirty="0">
                <a:ln>
                  <a:noFill/>
                </a:ln>
                <a:solidFill>
                  <a:srgbClr val="196619"/>
                </a:solidFill>
                <a:effectLst/>
                <a:latin typeface="Monaco"/>
                <a:cs typeface="Arial" panose="020B0604020202020204" pitchFamily="34" charset="0"/>
              </a:rPr>
              <a:t>I2C_BOARD_INFO</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macro to initialize the essential fields of </a:t>
            </a:r>
            <a:r>
              <a:rPr kumimoji="0" lang="en-US" altLang="en-US" sz="2000" b="1" i="0" u="none" strike="noStrike" cap="none" normalizeH="0" baseline="0" dirty="0">
                <a:ln>
                  <a:noFill/>
                </a:ln>
                <a:solidFill>
                  <a:srgbClr val="196619"/>
                </a:solidFill>
                <a:effectLst/>
                <a:latin typeface="Monaco"/>
                <a:cs typeface="Arial" panose="020B0604020202020204" pitchFamily="34" charset="0"/>
              </a:rPr>
              <a:t>struct i2c_board_info</a:t>
            </a: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4958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07CF-70C9-D14A-924C-5E020448069C}"/>
              </a:ext>
            </a:extLst>
          </p:cNvPr>
          <p:cNvSpPr>
            <a:spLocks noGrp="1"/>
          </p:cNvSpPr>
          <p:nvPr>
            <p:ph type="title"/>
          </p:nvPr>
        </p:nvSpPr>
        <p:spPr>
          <a:xfrm>
            <a:off x="1201210" y="707756"/>
            <a:ext cx="9302255" cy="610624"/>
          </a:xfrm>
        </p:spPr>
        <p:txBody>
          <a:bodyPr>
            <a:normAutofit/>
          </a:bodyPr>
          <a:lstStyle/>
          <a:p>
            <a:r>
              <a:rPr lang="en-US" sz="2800" dirty="0">
                <a:latin typeface="Times New Roman" panose="02020603050405020304" pitchFamily="18" charset="0"/>
                <a:cs typeface="Times New Roman" panose="02020603050405020304" pitchFamily="18" charset="0"/>
              </a:rPr>
              <a:t>CLASSIFICATION OF COMMUNICATION PROTOCOLS</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AFC311B-8536-F3BE-5593-830FDD17D4D9}"/>
              </a:ext>
            </a:extLst>
          </p:cNvPr>
          <p:cNvSpPr txBox="1"/>
          <p:nvPr/>
        </p:nvSpPr>
        <p:spPr>
          <a:xfrm>
            <a:off x="1436915" y="1637671"/>
            <a:ext cx="4577443" cy="3754874"/>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Based on Devices communication</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Inter system communication</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Intra system communication</a:t>
            </a: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Based on way of data transfer</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Serial communication</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Parallel communication</a:t>
            </a:r>
          </a:p>
          <a:p>
            <a:pPr lvl="1"/>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Based on direction of data transfer</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Simplex communication</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Half Duplex communication</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Full Duplex communication</a:t>
            </a:r>
          </a:p>
        </p:txBody>
      </p:sp>
      <p:sp>
        <p:nvSpPr>
          <p:cNvPr id="5" name="TextBox 4">
            <a:extLst>
              <a:ext uri="{FF2B5EF4-FFF2-40B4-BE49-F238E27FC236}">
                <a16:creationId xmlns:a16="http://schemas.microsoft.com/office/drawing/2014/main" id="{68217273-1867-828B-3316-0FB13026295E}"/>
              </a:ext>
            </a:extLst>
          </p:cNvPr>
          <p:cNvSpPr txBox="1"/>
          <p:nvPr/>
        </p:nvSpPr>
        <p:spPr>
          <a:xfrm>
            <a:off x="6456948" y="1637671"/>
            <a:ext cx="4844142" cy="1015663"/>
          </a:xfrm>
          <a:prstGeom prst="rect">
            <a:avLst/>
          </a:prstGeom>
          <a:noFill/>
        </p:spPr>
        <p:txBody>
          <a:bodyPr wrap="square">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Based on Synchronization</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Synchronous communication</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Asynchronous communication</a:t>
            </a:r>
            <a:endParaRPr lang="en-US" sz="20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C30CC82-C5E0-84C5-B4DE-5D98061F6A09}"/>
              </a:ext>
            </a:extLst>
          </p:cNvPr>
          <p:cNvSpPr/>
          <p:nvPr/>
        </p:nvSpPr>
        <p:spPr>
          <a:xfrm rot="10800000" flipV="1">
            <a:off x="1436915" y="1272661"/>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7181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EECCA1-D761-2BFF-0970-8C0D22249F75}"/>
              </a:ext>
            </a:extLst>
          </p:cNvPr>
          <p:cNvSpPr>
            <a:spLocks noChangeArrowheads="1"/>
          </p:cNvSpPr>
          <p:nvPr/>
        </p:nvSpPr>
        <p:spPr bwMode="auto">
          <a:xfrm>
            <a:off x="1103744" y="1297391"/>
            <a:ext cx="953192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I2C_BOARD_INFO ( </a:t>
            </a:r>
            <a:r>
              <a:rPr kumimoji="0" lang="en-US" altLang="en-US" sz="20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dev_type</a:t>
            </a:r>
            <a:r>
              <a:rPr kumimoji="0" lang="en-US" altLang="en-US" sz="20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dev_addr</a:t>
            </a:r>
            <a:r>
              <a:rPr kumimoji="0" lang="en-US" altLang="en-US" sz="20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where,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dev_type</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identifies the device type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dev_addr</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the device’s address on the bus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1FCE889-E5D7-B003-67ED-16C4100FEF56}"/>
              </a:ext>
            </a:extLst>
          </p:cNvPr>
          <p:cNvSpPr txBox="1"/>
          <p:nvPr/>
        </p:nvSpPr>
        <p:spPr>
          <a:xfrm>
            <a:off x="951346" y="2697481"/>
            <a:ext cx="8451273"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Create Device</a:t>
            </a:r>
          </a:p>
        </p:txBody>
      </p:sp>
      <p:sp>
        <p:nvSpPr>
          <p:cNvPr id="5" name="Rectangle 2">
            <a:extLst>
              <a:ext uri="{FF2B5EF4-FFF2-40B4-BE49-F238E27FC236}">
                <a16:creationId xmlns:a16="http://schemas.microsoft.com/office/drawing/2014/main" id="{8513ACDA-BCB9-D767-9E93-CAA74A2EA777}"/>
              </a:ext>
            </a:extLst>
          </p:cNvPr>
          <p:cNvSpPr>
            <a:spLocks noChangeArrowheads="1"/>
          </p:cNvSpPr>
          <p:nvPr/>
        </p:nvSpPr>
        <p:spPr bwMode="auto">
          <a:xfrm>
            <a:off x="1032396" y="3344398"/>
            <a:ext cx="11039531"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struct i2c_client * i2c_new_device ( struct i2c_adapter * </a:t>
            </a:r>
            <a:r>
              <a:rPr kumimoji="0" lang="en-US" altLang="en-US" sz="20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adap</a:t>
            </a:r>
            <a:r>
              <a:rPr kumimoji="0" lang="en-US" altLang="en-US" sz="20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 struct i2c_board_info const * info);</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6" name="Rectangle 3">
            <a:extLst>
              <a:ext uri="{FF2B5EF4-FFF2-40B4-BE49-F238E27FC236}">
                <a16:creationId xmlns:a16="http://schemas.microsoft.com/office/drawing/2014/main" id="{E44237B4-2BFE-85BE-307D-088F84C666D7}"/>
              </a:ext>
            </a:extLst>
          </p:cNvPr>
          <p:cNvSpPr>
            <a:spLocks noChangeArrowheads="1"/>
          </p:cNvSpPr>
          <p:nvPr/>
        </p:nvSpPr>
        <p:spPr bwMode="auto">
          <a:xfrm>
            <a:off x="951346" y="3868205"/>
            <a:ext cx="742263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where,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a:t>
            </a:r>
            <a:r>
              <a:rPr kumimoji="0" lang="en-US" altLang="en-US" sz="20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adap</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Adapter structure that we got from </a:t>
            </a:r>
            <a:r>
              <a:rPr kumimoji="0" lang="en-US" altLang="en-US" sz="20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i2c_get_adapter()</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*info</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Board info structure that we have created</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This will return the </a:t>
            </a:r>
            <a:r>
              <a:rPr kumimoji="0" lang="en-US" altLang="en-US" sz="20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i2c_client</a:t>
            </a: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structure</a:t>
            </a: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68FE95C7-D39D-4EB8-448B-BFC07E074B51}"/>
              </a:ext>
            </a:extLst>
          </p:cNvPr>
          <p:cNvSpPr/>
          <p:nvPr/>
        </p:nvSpPr>
        <p:spPr>
          <a:xfrm rot="10800000" flipV="1">
            <a:off x="1032396" y="1002714"/>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337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6380D8-2530-7CA2-9E01-417A26ABB006}"/>
              </a:ext>
            </a:extLst>
          </p:cNvPr>
          <p:cNvSpPr txBox="1"/>
          <p:nvPr/>
        </p:nvSpPr>
        <p:spPr>
          <a:xfrm>
            <a:off x="1217501" y="1620409"/>
            <a:ext cx="9152964"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Create the device id and register</a:t>
            </a:r>
          </a:p>
        </p:txBody>
      </p:sp>
      <p:pic>
        <p:nvPicPr>
          <p:cNvPr id="9" name="Picture 8">
            <a:extLst>
              <a:ext uri="{FF2B5EF4-FFF2-40B4-BE49-F238E27FC236}">
                <a16:creationId xmlns:a16="http://schemas.microsoft.com/office/drawing/2014/main" id="{EFB98006-4228-37EB-7870-1BD7C2326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276" y="3066320"/>
            <a:ext cx="5731809" cy="1389529"/>
          </a:xfrm>
          <a:prstGeom prst="rect">
            <a:avLst/>
          </a:prstGeom>
        </p:spPr>
      </p:pic>
      <p:sp>
        <p:nvSpPr>
          <p:cNvPr id="5" name="Rectangle 4">
            <a:extLst>
              <a:ext uri="{FF2B5EF4-FFF2-40B4-BE49-F238E27FC236}">
                <a16:creationId xmlns:a16="http://schemas.microsoft.com/office/drawing/2014/main" id="{04047672-6F63-EFDE-BE84-6B40BF82FBBC}"/>
              </a:ext>
            </a:extLst>
          </p:cNvPr>
          <p:cNvSpPr/>
          <p:nvPr/>
        </p:nvSpPr>
        <p:spPr>
          <a:xfrm rot="10800000">
            <a:off x="1217502" y="820667"/>
            <a:ext cx="986287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73D262E-A2D6-7012-5676-1F0BBEFD4CE1}"/>
              </a:ext>
            </a:extLst>
          </p:cNvPr>
          <p:cNvSpPr txBox="1"/>
          <p:nvPr/>
        </p:nvSpPr>
        <p:spPr>
          <a:xfrm>
            <a:off x="1217501" y="4478381"/>
            <a:ext cx="9148905"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where,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name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Slave name</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driver_data</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Data private to the driver (This data will be passed to the respective driver)</a:t>
            </a:r>
          </a:p>
          <a:p>
            <a:pPr defTabSz="914400" eaLnBrk="0" fontAlgn="base" hangingPunct="0">
              <a:spcBef>
                <a:spcPct val="0"/>
              </a:spcBef>
              <a:spcAft>
                <a:spcPct val="0"/>
              </a:spcAf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After this, call </a:t>
            </a: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MODULE_DEVICE_TABLE(i2c, </a:t>
            </a:r>
            <a:r>
              <a:rPr kumimoji="0" lang="en-US" altLang="en-US" sz="18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my_id_table</a:t>
            </a: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in order to expose the driver along with its I2C device table IDs to user space.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6F3209CC-C39E-228A-65B5-B05E83A56F2D}"/>
              </a:ext>
            </a:extLst>
          </p:cNvPr>
          <p:cNvSpPr txBox="1"/>
          <p:nvPr/>
        </p:nvSpPr>
        <p:spPr>
          <a:xfrm>
            <a:off x="1217501" y="2130956"/>
            <a:ext cx="9862872" cy="92333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Now we have to create the i2c driver for our slave. In order to do that, you have to create the device id and </a:t>
            </a: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i2c_driver</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Then add that driver to the I2C subsystem.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algn="just" defTabSz="914400"/>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Just create the structure </a:t>
            </a: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i2c_device_id</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and initialize the necessary members</a:t>
            </a:r>
            <a:r>
              <a:rPr kumimoji="0" lang="en-US" altLang="en-US"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en-US" altLang="en-US" sz="7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14C9B11D-C3D3-D031-B006-E37E6C1E858B}"/>
              </a:ext>
            </a:extLst>
          </p:cNvPr>
          <p:cNvSpPr txBox="1"/>
          <p:nvPr/>
        </p:nvSpPr>
        <p:spPr>
          <a:xfrm>
            <a:off x="1217501" y="986668"/>
            <a:ext cx="9862871" cy="64633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If you are using the newer kernel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5.2 =&lt;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then you must use the </a:t>
            </a: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i2c_new_client_device</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API instead of </a:t>
            </a: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i2c_new_device</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06709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22A628-5875-6BDC-11F0-5D986C8AC4B6}"/>
              </a:ext>
            </a:extLst>
          </p:cNvPr>
          <p:cNvSpPr txBox="1"/>
          <p:nvPr/>
        </p:nvSpPr>
        <p:spPr>
          <a:xfrm>
            <a:off x="1215920" y="623338"/>
            <a:ext cx="5378824"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Create i2c driver</a:t>
            </a:r>
          </a:p>
        </p:txBody>
      </p:sp>
      <p:sp>
        <p:nvSpPr>
          <p:cNvPr id="9" name="TextBox 8">
            <a:extLst>
              <a:ext uri="{FF2B5EF4-FFF2-40B4-BE49-F238E27FC236}">
                <a16:creationId xmlns:a16="http://schemas.microsoft.com/office/drawing/2014/main" id="{7673A2EC-E529-351A-3D00-CF17D272E6D7}"/>
              </a:ext>
            </a:extLst>
          </p:cNvPr>
          <p:cNvSpPr txBox="1"/>
          <p:nvPr/>
        </p:nvSpPr>
        <p:spPr>
          <a:xfrm>
            <a:off x="1294362" y="1284906"/>
            <a:ext cx="5221940" cy="5179046"/>
          </a:xfrm>
          <a:prstGeom prst="rect">
            <a:avLst/>
          </a:prstGeom>
          <a:noFill/>
        </p:spPr>
        <p:txBody>
          <a:bodyPr wrap="square">
            <a:spAutoFit/>
          </a:bodyPr>
          <a:lstStyle/>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struct i2c_driver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unsigned int class;</a:t>
            </a: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 (*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attach_adapter</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(struct i2c_adapter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 (* probe) (struct i2c_client *,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struct i2c_device_id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 (* remove) (struct i2c_client *);</a:t>
            </a: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void (* shutdown) (struct i2c_client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void (* alert) (struct i2c_client *, unsigned int data);</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 (* command) (struct i2c_client *client, unsigned int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cmd</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void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arg</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struct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device_driver</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driver;</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56F4392D-AA8F-E4AC-103B-C76BA17C3051}"/>
              </a:ext>
            </a:extLst>
          </p:cNvPr>
          <p:cNvSpPr/>
          <p:nvPr/>
        </p:nvSpPr>
        <p:spPr>
          <a:xfrm rot="10800000" flipV="1">
            <a:off x="1294362" y="1106427"/>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533E43D-917E-9628-1CCD-6E4F28FC2C88}"/>
              </a:ext>
            </a:extLst>
          </p:cNvPr>
          <p:cNvSpPr txBox="1"/>
          <p:nvPr/>
        </p:nvSpPr>
        <p:spPr>
          <a:xfrm>
            <a:off x="6516302" y="1392852"/>
            <a:ext cx="5675698" cy="2481577"/>
          </a:xfrm>
          <a:prstGeom prst="rect">
            <a:avLst/>
          </a:prstGeom>
          <a:noFill/>
        </p:spPr>
        <p:txBody>
          <a:bodyPr wrap="square">
            <a:spAutoFit/>
          </a:bodyPr>
          <a:lstStyle/>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struct i2c_device_id *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id_table</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int (* detect) (struct i2c_client *, struct i2c_board_info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unsigned short *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address_list</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struct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list_head</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clients;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p>
        </p:txBody>
      </p:sp>
    </p:spTree>
    <p:extLst>
      <p:ext uri="{BB962C8B-B14F-4D97-AF65-F5344CB8AC3E}">
        <p14:creationId xmlns:p14="http://schemas.microsoft.com/office/powerpoint/2010/main" val="1292122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4CDB2B-DCE4-AE11-EC8D-33A88B8B168F}"/>
              </a:ext>
            </a:extLst>
          </p:cNvPr>
          <p:cNvSpPr txBox="1"/>
          <p:nvPr/>
        </p:nvSpPr>
        <p:spPr>
          <a:xfrm>
            <a:off x="1386722" y="1330471"/>
            <a:ext cx="9418556" cy="3693319"/>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Where,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class</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What kind of i2c device we instantiate (for detect)</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attach_adapter</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Callback for bus addition (deprecated)</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probe</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Callback for device binding</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remove</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Callback for device unbinding</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shutdown</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Callback for device shutdown</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alert</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Alert callback, for example for the </a:t>
            </a:r>
            <a:r>
              <a:rPr kumimoji="0" lang="en-US" altLang="en-US" sz="18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SMBus</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alert protocol</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command</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Callback for bus-wide signaling (optional)</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driver</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Device driver model driver</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id_table</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List of I2C devices supported by this driver</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detect</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Callback for device detection</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err="1">
                <a:ln>
                  <a:noFill/>
                </a:ln>
                <a:solidFill>
                  <a:srgbClr val="196619"/>
                </a:solidFill>
                <a:effectLst/>
                <a:latin typeface="Times New Roman" panose="02020603050405020304" pitchFamily="18" charset="0"/>
                <a:cs typeface="Times New Roman" panose="02020603050405020304" pitchFamily="18" charset="0"/>
              </a:rPr>
              <a:t>address_list</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The I2C addresses to probe (for detect)</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clients</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List of detected clients we created (for i2c-core use only)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39CCE16-D5EB-7C40-B5E0-E2AABD11CEC8}"/>
              </a:ext>
            </a:extLst>
          </p:cNvPr>
          <p:cNvSpPr/>
          <p:nvPr/>
        </p:nvSpPr>
        <p:spPr>
          <a:xfrm rot="10800000" flipV="1">
            <a:off x="1371364" y="1000549"/>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7082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E3AF4F5-97A8-E6E2-4021-4E02D26B83CF}"/>
              </a:ext>
            </a:extLst>
          </p:cNvPr>
          <p:cNvGraphicFramePr>
            <a:graphicFrameLocks noGrp="1"/>
          </p:cNvGraphicFramePr>
          <p:nvPr>
            <p:extLst>
              <p:ext uri="{D42A27DB-BD31-4B8C-83A1-F6EECF244321}">
                <p14:modId xmlns:p14="http://schemas.microsoft.com/office/powerpoint/2010/main" val="327144311"/>
              </p:ext>
            </p:extLst>
          </p:nvPr>
        </p:nvGraphicFramePr>
        <p:xfrm>
          <a:off x="3296412" y="3043537"/>
          <a:ext cx="5599176" cy="1341120"/>
        </p:xfrm>
        <a:graphic>
          <a:graphicData uri="http://schemas.openxmlformats.org/drawingml/2006/table">
            <a:tbl>
              <a:tblPr/>
              <a:tblGrid>
                <a:gridCol w="5599176">
                  <a:extLst>
                    <a:ext uri="{9D8B030D-6E8A-4147-A177-3AD203B41FA5}">
                      <a16:colId xmlns:a16="http://schemas.microsoft.com/office/drawing/2014/main" val="2544663291"/>
                    </a:ext>
                  </a:extLst>
                </a:gridCol>
              </a:tblGrid>
              <a:tr h="741839">
                <a:tc>
                  <a:txBody>
                    <a:bodyPr/>
                    <a:lstStyle/>
                    <a:p>
                      <a:pPr algn="ctr" fontAlgn="ctr"/>
                      <a:r>
                        <a:rPr lang="en-US" sz="2000" b="1" dirty="0">
                          <a:effectLst/>
                          <a:latin typeface="Times New Roman" panose="02020603050405020304" pitchFamily="18" charset="0"/>
                          <a:cs typeface="Times New Roman" panose="02020603050405020304" pitchFamily="18" charset="0"/>
                        </a:rPr>
                        <a:t>i2c_add_driver(struct i2c_driver *i2c_drive);</a:t>
                      </a:r>
                      <a:endParaRPr lang="en-US" sz="2000" dirty="0">
                        <a:effectLst/>
                        <a:latin typeface="Times New Roman" panose="02020603050405020304" pitchFamily="18" charset="0"/>
                        <a:cs typeface="Times New Roman" panose="02020603050405020304" pitchFamily="18" charset="0"/>
                      </a:endParaRPr>
                    </a:p>
                    <a:p>
                      <a:pPr algn="just" fontAlgn="ctr"/>
                      <a:r>
                        <a:rPr lang="en-US" sz="2000" dirty="0">
                          <a:effectLst/>
                          <a:latin typeface="Times New Roman" panose="02020603050405020304" pitchFamily="18" charset="0"/>
                          <a:cs typeface="Times New Roman" panose="02020603050405020304" pitchFamily="18" charset="0"/>
                        </a:rPr>
                        <a:t>Where,</a:t>
                      </a:r>
                    </a:p>
                    <a:p>
                      <a:pPr algn="just" fontAlgn="ctr"/>
                      <a:r>
                        <a:rPr lang="en-US" sz="2000" b="1" dirty="0">
                          <a:effectLst/>
                          <a:latin typeface="Times New Roman" panose="02020603050405020304" pitchFamily="18" charset="0"/>
                          <a:cs typeface="Times New Roman" panose="02020603050405020304" pitchFamily="18" charset="0"/>
                        </a:rPr>
                        <a:t>i2c_drive </a:t>
                      </a:r>
                      <a:r>
                        <a:rPr lang="en-US" sz="2000" dirty="0">
                          <a:effectLst/>
                          <a:latin typeface="Times New Roman" panose="02020603050405020304" pitchFamily="18" charset="0"/>
                          <a:cs typeface="Times New Roman" panose="02020603050405020304" pitchFamily="18" charset="0"/>
                        </a:rPr>
                        <a:t>– The i2c_driver structure that we have created.</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60020172"/>
                  </a:ext>
                </a:extLst>
              </a:tr>
            </a:tbl>
          </a:graphicData>
        </a:graphic>
      </p:graphicFrame>
      <p:sp>
        <p:nvSpPr>
          <p:cNvPr id="2" name="Rectangle 1">
            <a:extLst>
              <a:ext uri="{FF2B5EF4-FFF2-40B4-BE49-F238E27FC236}">
                <a16:creationId xmlns:a16="http://schemas.microsoft.com/office/drawing/2014/main" id="{6D859B5E-4304-0DE5-FAFE-D1CA5BEDB4B0}"/>
              </a:ext>
            </a:extLst>
          </p:cNvPr>
          <p:cNvSpPr/>
          <p:nvPr/>
        </p:nvSpPr>
        <p:spPr>
          <a:xfrm rot="10800000" flipV="1">
            <a:off x="1294361" y="1191883"/>
            <a:ext cx="961106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5DE567E-0D58-E0E4-4901-A859CCD1B4E7}"/>
              </a:ext>
            </a:extLst>
          </p:cNvPr>
          <p:cNvSpPr txBox="1"/>
          <p:nvPr/>
        </p:nvSpPr>
        <p:spPr>
          <a:xfrm>
            <a:off x="1294361" y="1316657"/>
            <a:ext cx="9603275" cy="147732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Now we have the i2c_driver structure. So we can add this structure to the I2C subsystem using the below API.</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During the call to </a:t>
            </a: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i2c_add_driver</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register the I2C driver, all the I2C devices will be traversed. Once matched, the </a:t>
            </a: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probe</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function of the driver will be executed.</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You can remove the driver using </a:t>
            </a:r>
            <a:r>
              <a:rPr kumimoji="0" lang="en-US" altLang="en-US" sz="1800" b="1" i="0" u="none" strike="noStrike" cap="none" normalizeH="0" baseline="0" dirty="0">
                <a:ln>
                  <a:noFill/>
                </a:ln>
                <a:solidFill>
                  <a:srgbClr val="196619"/>
                </a:solidFill>
                <a:effectLst/>
                <a:latin typeface="Times New Roman" panose="02020603050405020304" pitchFamily="18" charset="0"/>
                <a:cs typeface="Times New Roman" panose="02020603050405020304" pitchFamily="18" charset="0"/>
              </a:rPr>
              <a:t>i2c_del_driver(struct i2c_driver *i2c_drive)</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D1B381F-35FD-012A-7726-2DBFB695FB75}"/>
              </a:ext>
            </a:extLst>
          </p:cNvPr>
          <p:cNvSpPr txBox="1"/>
          <p:nvPr/>
        </p:nvSpPr>
        <p:spPr>
          <a:xfrm>
            <a:off x="1294361" y="730217"/>
            <a:ext cx="9460952" cy="461665"/>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ADD THE I2C DRIVER TO THE I2C SUBSYSTEM</a:t>
            </a:r>
          </a:p>
        </p:txBody>
      </p:sp>
    </p:spTree>
    <p:extLst>
      <p:ext uri="{BB962C8B-B14F-4D97-AF65-F5344CB8AC3E}">
        <p14:creationId xmlns:p14="http://schemas.microsoft.com/office/powerpoint/2010/main" val="1196107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E5A480-D23C-1201-216F-23608DB6E23A}"/>
              </a:ext>
            </a:extLst>
          </p:cNvPr>
          <p:cNvSpPr txBox="1"/>
          <p:nvPr/>
        </p:nvSpPr>
        <p:spPr>
          <a:xfrm>
            <a:off x="1294362" y="1583924"/>
            <a:ext cx="8606118" cy="3477875"/>
          </a:xfrm>
          <a:prstGeom prst="rect">
            <a:avLst/>
          </a:prstGeom>
          <a:noFill/>
        </p:spPr>
        <p:txBody>
          <a:bodyPr wrap="square">
            <a:spAutoFit/>
          </a:bodyPr>
          <a:lstStyle/>
          <a:p>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obj</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-m += driver1.o</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KDIR = /lib/modules/$(shell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uname</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-r)/build</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all:</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make -C $(KDIR)  M=$(shell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pwd</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modules</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clean:</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make -C $(KDIR)  M=$(shell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pwd</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clean</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C5F3378-9429-8290-3D11-9E705F7CE04D}"/>
              </a:ext>
            </a:extLst>
          </p:cNvPr>
          <p:cNvSpPr txBox="1"/>
          <p:nvPr/>
        </p:nvSpPr>
        <p:spPr>
          <a:xfrm>
            <a:off x="1294362" y="806333"/>
            <a:ext cx="860611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Make File</a:t>
            </a:r>
          </a:p>
        </p:txBody>
      </p:sp>
      <p:sp>
        <p:nvSpPr>
          <p:cNvPr id="2" name="Rectangle 1">
            <a:extLst>
              <a:ext uri="{FF2B5EF4-FFF2-40B4-BE49-F238E27FC236}">
                <a16:creationId xmlns:a16="http://schemas.microsoft.com/office/drawing/2014/main" id="{9000872F-4B93-661F-1BB8-E8B01A821E0D}"/>
              </a:ext>
            </a:extLst>
          </p:cNvPr>
          <p:cNvSpPr/>
          <p:nvPr/>
        </p:nvSpPr>
        <p:spPr>
          <a:xfrm rot="10800000" flipV="1">
            <a:off x="1294362" y="1303074"/>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8494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99694-FAEF-3DE1-93AD-C3144524E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714" y="1496929"/>
            <a:ext cx="7228572" cy="4476786"/>
          </a:xfrm>
          <a:prstGeom prst="rect">
            <a:avLst/>
          </a:prstGeom>
        </p:spPr>
      </p:pic>
      <p:sp>
        <p:nvSpPr>
          <p:cNvPr id="4" name="Rectangle 3">
            <a:extLst>
              <a:ext uri="{FF2B5EF4-FFF2-40B4-BE49-F238E27FC236}">
                <a16:creationId xmlns:a16="http://schemas.microsoft.com/office/drawing/2014/main" id="{D41B6856-0FC0-A399-6864-D5E28F0DBAC8}"/>
              </a:ext>
            </a:extLst>
          </p:cNvPr>
          <p:cNvSpPr/>
          <p:nvPr/>
        </p:nvSpPr>
        <p:spPr>
          <a:xfrm rot="10800000" flipV="1">
            <a:off x="1371364" y="1129819"/>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655A36-175B-BE20-65BD-B40F9977644F}"/>
              </a:ext>
            </a:extLst>
          </p:cNvPr>
          <p:cNvSpPr txBox="1"/>
          <p:nvPr/>
        </p:nvSpPr>
        <p:spPr>
          <a:xfrm>
            <a:off x="1371363" y="738740"/>
            <a:ext cx="706036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RASPBERRY PI 3 MODEL B+ PIN LAYOUT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5070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50BD5-79BC-8FB6-9FCF-82C72CF14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156" y="1317938"/>
            <a:ext cx="6686349" cy="5179641"/>
          </a:xfrm>
          <a:prstGeom prst="rect">
            <a:avLst/>
          </a:prstGeom>
        </p:spPr>
      </p:pic>
      <p:sp>
        <p:nvSpPr>
          <p:cNvPr id="4" name="Rectangle 3">
            <a:extLst>
              <a:ext uri="{FF2B5EF4-FFF2-40B4-BE49-F238E27FC236}">
                <a16:creationId xmlns:a16="http://schemas.microsoft.com/office/drawing/2014/main" id="{79286A26-031F-F30B-08C3-C57C2F7A104B}"/>
              </a:ext>
            </a:extLst>
          </p:cNvPr>
          <p:cNvSpPr/>
          <p:nvPr/>
        </p:nvSpPr>
        <p:spPr>
          <a:xfrm rot="10800000" flipV="1">
            <a:off x="1419491" y="1023941"/>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3E1B53-0160-102C-1CE8-5DE36D320511}"/>
              </a:ext>
            </a:extLst>
          </p:cNvPr>
          <p:cNvSpPr txBox="1"/>
          <p:nvPr/>
        </p:nvSpPr>
        <p:spPr>
          <a:xfrm>
            <a:off x="1419491" y="533399"/>
            <a:ext cx="804030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CONNECTION OF OLED WITH RASPBERRY PI 3</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8312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E75A08-D0C0-DA3A-0708-EA8B900482AE}"/>
              </a:ext>
            </a:extLst>
          </p:cNvPr>
          <p:cNvSpPr/>
          <p:nvPr/>
        </p:nvSpPr>
        <p:spPr>
          <a:xfrm rot="10800000" flipV="1">
            <a:off x="1419491" y="1110568"/>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5AB2B35-10D0-FE0A-CA56-9D9AB99264CF}"/>
              </a:ext>
            </a:extLst>
          </p:cNvPr>
          <p:cNvSpPr txBox="1"/>
          <p:nvPr/>
        </p:nvSpPr>
        <p:spPr>
          <a:xfrm>
            <a:off x="1419491" y="640337"/>
            <a:ext cx="410998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OUTPUT</a:t>
            </a: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1B48992-2C1A-EBB8-3EE1-05515D51D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240" y="1333098"/>
            <a:ext cx="6827520" cy="5301113"/>
          </a:xfrm>
          <a:prstGeom prst="rect">
            <a:avLst/>
          </a:prstGeom>
        </p:spPr>
      </p:pic>
    </p:spTree>
    <p:extLst>
      <p:ext uri="{BB962C8B-B14F-4D97-AF65-F5344CB8AC3E}">
        <p14:creationId xmlns:p14="http://schemas.microsoft.com/office/powerpoint/2010/main" val="27340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E75A08-D0C0-DA3A-0708-EA8B900482AE}"/>
              </a:ext>
            </a:extLst>
          </p:cNvPr>
          <p:cNvSpPr/>
          <p:nvPr/>
        </p:nvSpPr>
        <p:spPr>
          <a:xfrm rot="10800000" flipV="1">
            <a:off x="1419491" y="1110568"/>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5AB2B35-10D0-FE0A-CA56-9D9AB99264CF}"/>
              </a:ext>
            </a:extLst>
          </p:cNvPr>
          <p:cNvSpPr txBox="1"/>
          <p:nvPr/>
        </p:nvSpPr>
        <p:spPr>
          <a:xfrm>
            <a:off x="1419491" y="640337"/>
            <a:ext cx="410998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OUTPUT</a:t>
            </a:r>
            <a:endParaRPr lang="en-IN"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42EF882-36A7-58EA-0560-234D1FE58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694" y="1328286"/>
            <a:ext cx="7090611" cy="5317958"/>
          </a:xfrm>
          <a:prstGeom prst="rect">
            <a:avLst/>
          </a:prstGeom>
        </p:spPr>
      </p:pic>
    </p:spTree>
    <p:extLst>
      <p:ext uri="{BB962C8B-B14F-4D97-AF65-F5344CB8AC3E}">
        <p14:creationId xmlns:p14="http://schemas.microsoft.com/office/powerpoint/2010/main" val="1109677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D19FFB-242A-8434-F423-C1B99C3009F0}"/>
              </a:ext>
            </a:extLst>
          </p:cNvPr>
          <p:cNvSpPr/>
          <p:nvPr/>
        </p:nvSpPr>
        <p:spPr>
          <a:xfrm rot="10800000" flipV="1">
            <a:off x="1364493" y="1423309"/>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BC38CB6-48DF-D0CF-6D8D-34C092D19BFA}"/>
              </a:ext>
            </a:extLst>
          </p:cNvPr>
          <p:cNvSpPr txBox="1"/>
          <p:nvPr/>
        </p:nvSpPr>
        <p:spPr>
          <a:xfrm>
            <a:off x="1364493" y="900089"/>
            <a:ext cx="549728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Inter system communication</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DFB4786-0988-FFD6-8388-96842B6A9016}"/>
              </a:ext>
            </a:extLst>
          </p:cNvPr>
          <p:cNvSpPr txBox="1"/>
          <p:nvPr/>
        </p:nvSpPr>
        <p:spPr>
          <a:xfrm>
            <a:off x="1364493" y="1626715"/>
            <a:ext cx="9227307"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Communication between two different systems such as PC and microcontroller.</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C9873E3-E598-79BB-1F71-7DF6F44AE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321718"/>
            <a:ext cx="7741920" cy="2214563"/>
          </a:xfrm>
          <a:prstGeom prst="rect">
            <a:avLst/>
          </a:prstGeom>
        </p:spPr>
      </p:pic>
      <p:sp>
        <p:nvSpPr>
          <p:cNvPr id="12" name="TextBox 11">
            <a:extLst>
              <a:ext uri="{FF2B5EF4-FFF2-40B4-BE49-F238E27FC236}">
                <a16:creationId xmlns:a16="http://schemas.microsoft.com/office/drawing/2014/main" id="{790B55DB-6268-E9DA-1CE6-65348F30C7BF}"/>
              </a:ext>
            </a:extLst>
          </p:cNvPr>
          <p:cNvSpPr txBox="1"/>
          <p:nvPr/>
        </p:nvSpPr>
        <p:spPr>
          <a:xfrm>
            <a:off x="2133599" y="5034581"/>
            <a:ext cx="323729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Ex: UART, USB, USART</a:t>
            </a:r>
            <a:endParaRPr lang="en-IN"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B3DD8F0-DB25-005C-F5B2-56CB3BF658AA}"/>
              </a:ext>
            </a:extLst>
          </p:cNvPr>
          <p:cNvSpPr txBox="1"/>
          <p:nvPr/>
        </p:nvSpPr>
        <p:spPr>
          <a:xfrm>
            <a:off x="2601685" y="4536281"/>
            <a:ext cx="1730828" cy="369332"/>
          </a:xfrm>
          <a:prstGeom prst="rect">
            <a:avLst/>
          </a:prstGeom>
          <a:noFill/>
        </p:spPr>
        <p:txBody>
          <a:bodyPr wrap="square" rtlCol="0">
            <a:spAutoFit/>
          </a:bodyPr>
          <a:lstStyle/>
          <a:p>
            <a:pPr algn="ctr"/>
            <a:r>
              <a:rPr lang="en-US" dirty="0"/>
              <a:t>PC</a:t>
            </a:r>
            <a:endParaRPr lang="en-IN" dirty="0"/>
          </a:p>
        </p:txBody>
      </p:sp>
      <p:sp>
        <p:nvSpPr>
          <p:cNvPr id="15" name="TextBox 14">
            <a:extLst>
              <a:ext uri="{FF2B5EF4-FFF2-40B4-BE49-F238E27FC236}">
                <a16:creationId xmlns:a16="http://schemas.microsoft.com/office/drawing/2014/main" id="{86C23572-DDA9-6BF4-FC8F-4286158E50FA}"/>
              </a:ext>
            </a:extLst>
          </p:cNvPr>
          <p:cNvSpPr txBox="1"/>
          <p:nvPr/>
        </p:nvSpPr>
        <p:spPr>
          <a:xfrm>
            <a:off x="7369629" y="4536281"/>
            <a:ext cx="2220686" cy="369332"/>
          </a:xfrm>
          <a:prstGeom prst="rect">
            <a:avLst/>
          </a:prstGeom>
          <a:noFill/>
        </p:spPr>
        <p:txBody>
          <a:bodyPr wrap="square">
            <a:spAutoFit/>
          </a:bodyPr>
          <a:lstStyle/>
          <a:p>
            <a:pPr algn="ctr"/>
            <a:r>
              <a:rPr lang="en-US" dirty="0"/>
              <a:t>MICRO CONTROLLER</a:t>
            </a:r>
            <a:endParaRPr lang="en-IN" dirty="0"/>
          </a:p>
        </p:txBody>
      </p:sp>
    </p:spTree>
    <p:extLst>
      <p:ext uri="{BB962C8B-B14F-4D97-AF65-F5344CB8AC3E}">
        <p14:creationId xmlns:p14="http://schemas.microsoft.com/office/powerpoint/2010/main" val="42129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28D972-F5BC-A59D-324A-42D108F36E24}"/>
              </a:ext>
            </a:extLst>
          </p:cNvPr>
          <p:cNvSpPr/>
          <p:nvPr/>
        </p:nvSpPr>
        <p:spPr>
          <a:xfrm rot="10800000" flipV="1">
            <a:off x="1294362" y="1177945"/>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14C648-BA63-9FB2-44EC-8DBCE0DEFC8A}"/>
              </a:ext>
            </a:extLst>
          </p:cNvPr>
          <p:cNvSpPr txBox="1"/>
          <p:nvPr/>
        </p:nvSpPr>
        <p:spPr>
          <a:xfrm>
            <a:off x="1294362" y="683394"/>
            <a:ext cx="322446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ERRORS</a:t>
            </a:r>
            <a:endParaRPr lang="en-IN"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D46A04D-C326-E2B8-7983-2203A844047C}"/>
              </a:ext>
            </a:extLst>
          </p:cNvPr>
          <p:cNvSpPr txBox="1"/>
          <p:nvPr/>
        </p:nvSpPr>
        <p:spPr>
          <a:xfrm>
            <a:off x="1294361" y="1302270"/>
            <a:ext cx="9603275" cy="4401205"/>
          </a:xfrm>
          <a:prstGeom prst="rect">
            <a:avLst/>
          </a:prstGeom>
          <a:noFill/>
        </p:spPr>
        <p:txBody>
          <a:bodyPr wrap="square">
            <a:spAutoFit/>
          </a:bodyPr>
          <a:lstStyle/>
          <a:p>
            <a:pPr marL="342900" indent="-342900" algn="just">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Not Enabled (-13)</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This is a straightforward error that is issued when you have attempted to access an imp I²C bus that has not yet been configured. Check your code and, if necessary, call </a:t>
            </a:r>
            <a:r>
              <a:rPr lang="en-US" sz="2000" b="1" i="0" u="none" strike="noStrike" dirty="0">
                <a:solidFill>
                  <a:srgbClr val="21ABD4"/>
                </a:solidFill>
                <a:effectLst/>
                <a:latin typeface="Times New Roman" panose="02020603050405020304" pitchFamily="18" charset="0"/>
                <a:cs typeface="Times New Roman" panose="02020603050405020304" pitchFamily="18" charset="0"/>
                <a:hlinkClick r:id="rId2"/>
              </a:rPr>
              <a:t>i2c.configure()</a:t>
            </a:r>
            <a:r>
              <a:rPr lang="en-US" sz="2000" b="0" i="0" dirty="0">
                <a:solidFill>
                  <a:srgbClr val="000000"/>
                </a:solidFill>
                <a:effectLst/>
                <a:latin typeface="Times New Roman" panose="02020603050405020304" pitchFamily="18" charset="0"/>
                <a:cs typeface="Times New Roman" panose="02020603050405020304" pitchFamily="18" charset="0"/>
              </a:rPr>
              <a:t> with a supported speed constant passed as a parameter.</a:t>
            </a:r>
          </a:p>
          <a:p>
            <a:pPr algn="just"/>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Controller Select Error (-1)</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imp signals its intention to begin an I²C transaction by establishing the standard I²C start condition: it attempts to pull the SDA line low (so the waveform has a falling edge) while the SCL line remains high. If the imp is unable to pull SDA low, this error will be issued.</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This error may arise if another I²C master is operating on the same bus and has taken control of it. If the imp is the only master on the bus, this error may result from poorly chosen pull-up resistors. I²C ports are open drain so can only pull the SDA and SCL lines low; pull-up resistors are required to drive the lines high when they are released by bus devices.</a:t>
            </a:r>
          </a:p>
        </p:txBody>
      </p:sp>
    </p:spTree>
    <p:extLst>
      <p:ext uri="{BB962C8B-B14F-4D97-AF65-F5344CB8AC3E}">
        <p14:creationId xmlns:p14="http://schemas.microsoft.com/office/powerpoint/2010/main" val="2424933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28D972-F5BC-A59D-324A-42D108F36E24}"/>
              </a:ext>
            </a:extLst>
          </p:cNvPr>
          <p:cNvSpPr/>
          <p:nvPr/>
        </p:nvSpPr>
        <p:spPr>
          <a:xfrm rot="10800000">
            <a:off x="1178858" y="1122199"/>
            <a:ext cx="102848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14C648-BA63-9FB2-44EC-8DBCE0DEFC8A}"/>
              </a:ext>
            </a:extLst>
          </p:cNvPr>
          <p:cNvSpPr txBox="1"/>
          <p:nvPr/>
        </p:nvSpPr>
        <p:spPr>
          <a:xfrm>
            <a:off x="1178858" y="660533"/>
            <a:ext cx="322446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ERRORS</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5043A2E-CFEB-53B1-1DCD-9D563DF7120C}"/>
              </a:ext>
            </a:extLst>
          </p:cNvPr>
          <p:cNvSpPr txBox="1"/>
          <p:nvPr/>
        </p:nvSpPr>
        <p:spPr>
          <a:xfrm>
            <a:off x="1178856" y="1167919"/>
            <a:ext cx="10284830" cy="5632311"/>
          </a:xfrm>
          <a:prstGeom prst="rect">
            <a:avLst/>
          </a:prstGeom>
          <a:noFill/>
        </p:spPr>
        <p:txBody>
          <a:bodyPr wrap="square">
            <a:spAutoFit/>
          </a:bodyPr>
          <a:lstStyle/>
          <a:p>
            <a:pPr marL="285750" indent="-28575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Transmit Select Error (-2)</a:t>
            </a:r>
          </a:p>
          <a:p>
            <a:pPr algn="l"/>
            <a:r>
              <a:rPr lang="en-US" b="0" i="0" dirty="0">
                <a:solidFill>
                  <a:srgbClr val="000000"/>
                </a:solidFill>
                <a:effectLst/>
                <a:latin typeface="Times New Roman" panose="02020603050405020304" pitchFamily="18" charset="0"/>
                <a:cs typeface="Times New Roman" panose="02020603050405020304" pitchFamily="18" charset="0"/>
              </a:rPr>
              <a:t>After the imp has </a:t>
            </a:r>
            <a:r>
              <a:rPr lang="en-US" b="0" i="0" dirty="0" err="1">
                <a:solidFill>
                  <a:srgbClr val="000000"/>
                </a:solidFill>
                <a:effectLst/>
                <a:latin typeface="Times New Roman" panose="02020603050405020304" pitchFamily="18" charset="0"/>
                <a:cs typeface="Times New Roman" panose="02020603050405020304" pitchFamily="18" charset="0"/>
              </a:rPr>
              <a:t>signalled</a:t>
            </a:r>
            <a:r>
              <a:rPr lang="en-US" b="0" i="0" dirty="0">
                <a:solidFill>
                  <a:srgbClr val="000000"/>
                </a:solidFill>
                <a:effectLst/>
                <a:latin typeface="Times New Roman" panose="02020603050405020304" pitchFamily="18" charset="0"/>
                <a:cs typeface="Times New Roman" panose="02020603050405020304" pitchFamily="18" charset="0"/>
              </a:rPr>
              <a:t> start and is ready to write data to it, it sends the 7-bit address of the I²C peripheral it wants to communicate with, followed by a single bit indicating whether the transaction is a write (the imp pulls SDA low) or a read (the imp leaves SDA high). These eight bits should be acknowledged by a single-bit ACK signal from the peripheral at the transmitted address; it pulls SDA low. If the acknowledgement doesn’t occur during the ninth clock pulse, then the imp will issue this error.</a:t>
            </a:r>
          </a:p>
          <a:p>
            <a:pPr algn="l"/>
            <a:r>
              <a:rPr lang="en-US" b="0" i="0" dirty="0">
                <a:solidFill>
                  <a:srgbClr val="000000"/>
                </a:solidFill>
                <a:effectLst/>
                <a:latin typeface="Times New Roman" panose="02020603050405020304" pitchFamily="18" charset="0"/>
                <a:cs typeface="Times New Roman" panose="02020603050405020304" pitchFamily="18" charset="0"/>
              </a:rPr>
              <a:t>If this error is encountered, check the value of the peripheral’s address that you are passing. Some devices have multiple addresses, selectable by setting an address pin to one of three states (high, low or floating). The imp API takes addresses in 8-bit form; 7-bit addresses will need to be bit-shifted left one place.</a:t>
            </a:r>
          </a:p>
          <a:p>
            <a:pPr marL="285750" indent="-28575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Transmit Error (-3)</a:t>
            </a:r>
            <a:br>
              <a:rPr lang="en-US" b="1" i="0" dirty="0">
                <a:effectLst/>
                <a:latin typeface="Times New Roman" panose="02020603050405020304" pitchFamily="18" charset="0"/>
                <a:cs typeface="Times New Roman" panose="02020603050405020304" pitchFamily="18" charset="0"/>
              </a:rPr>
            </a:br>
            <a:r>
              <a:rPr lang="en-US" b="1" i="0" dirty="0">
                <a:effectLst/>
                <a:latin typeface="Times New Roman" panose="02020603050405020304" pitchFamily="18" charset="0"/>
                <a:cs typeface="Times New Roman" panose="02020603050405020304" pitchFamily="18" charset="0"/>
              </a:rPr>
              <a:t>BTF Error (-4)</a:t>
            </a:r>
          </a:p>
          <a:p>
            <a:pPr algn="l"/>
            <a:r>
              <a:rPr lang="en-US" b="0" i="0" dirty="0">
                <a:solidFill>
                  <a:srgbClr val="000000"/>
                </a:solidFill>
                <a:effectLst/>
                <a:latin typeface="Times New Roman" panose="02020603050405020304" pitchFamily="18" charset="0"/>
                <a:cs typeface="Times New Roman" panose="02020603050405020304" pitchFamily="18" charset="0"/>
              </a:rPr>
              <a:t>Once the peripheral has acknowledged its readiness, the imp can begin to send the data it wants to write. Data is sent byte by byte, each one written to the imp’s data register from which it is passed to a shift register and from there out onto the bus one bit at a time. Once the peripheral has clocked in a byte of data, it should acknowledged receipt. If it fails to do so while the imp is processing any byte of the data but the last, a transmit error will be issued. If the error occurs sending the last byte, a BTF error is reported instead.</a:t>
            </a:r>
          </a:p>
          <a:p>
            <a:pPr algn="l"/>
            <a:r>
              <a:rPr lang="en-US" b="0" i="0" dirty="0">
                <a:solidFill>
                  <a:srgbClr val="000000"/>
                </a:solidFill>
                <a:effectLst/>
                <a:latin typeface="Times New Roman" panose="02020603050405020304" pitchFamily="18" charset="0"/>
                <a:cs typeface="Times New Roman" panose="02020603050405020304" pitchFamily="18" charset="0"/>
              </a:rPr>
              <a:t>A transmit error may also be reported if the bit value clocked out is not seen on the bus, </a:t>
            </a:r>
            <a:r>
              <a:rPr lang="en-US" b="0" i="0" dirty="0" err="1">
                <a:solidFill>
                  <a:srgbClr val="000000"/>
                </a:solidFill>
                <a:effectLst/>
                <a:latin typeface="Times New Roman" panose="02020603050405020304" pitchFamily="18" charset="0"/>
                <a:cs typeface="Times New Roman" panose="02020603050405020304" pitchFamily="18" charset="0"/>
              </a:rPr>
              <a:t>ie</a:t>
            </a:r>
            <a:r>
              <a:rPr lang="en-US" b="0" i="0" dirty="0">
                <a:solidFill>
                  <a:srgbClr val="000000"/>
                </a:solidFill>
                <a:effectLst/>
                <a:latin typeface="Times New Roman" panose="02020603050405020304" pitchFamily="18" charset="0"/>
                <a:cs typeface="Times New Roman" panose="02020603050405020304" pitchFamily="18" charset="0"/>
              </a:rPr>
              <a:t>. the imp sends a 1, i.e., it leaves the SDA line high, but the SDA line is pulled low. This could indicate bus contention — there is another master on the bus — or, more likely, that the I²C circuit’s pull-up resistors are too weak to keep the lines high.</a:t>
            </a:r>
          </a:p>
        </p:txBody>
      </p:sp>
    </p:spTree>
    <p:extLst>
      <p:ext uri="{BB962C8B-B14F-4D97-AF65-F5344CB8AC3E}">
        <p14:creationId xmlns:p14="http://schemas.microsoft.com/office/powerpoint/2010/main" val="3388820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28D972-F5BC-A59D-324A-42D108F36E24}"/>
              </a:ext>
            </a:extLst>
          </p:cNvPr>
          <p:cNvSpPr/>
          <p:nvPr/>
        </p:nvSpPr>
        <p:spPr>
          <a:xfrm rot="10800000">
            <a:off x="1178858" y="1122199"/>
            <a:ext cx="102848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14C648-BA63-9FB2-44EC-8DBCE0DEFC8A}"/>
              </a:ext>
            </a:extLst>
          </p:cNvPr>
          <p:cNvSpPr txBox="1"/>
          <p:nvPr/>
        </p:nvSpPr>
        <p:spPr>
          <a:xfrm>
            <a:off x="1178858" y="660533"/>
            <a:ext cx="322446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ERRORS</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F8E3799-8664-8EC4-1864-912B0AFB92C0}"/>
              </a:ext>
            </a:extLst>
          </p:cNvPr>
          <p:cNvSpPr txBox="1"/>
          <p:nvPr/>
        </p:nvSpPr>
        <p:spPr>
          <a:xfrm>
            <a:off x="1178858" y="1328286"/>
            <a:ext cx="10284828" cy="3477875"/>
          </a:xfrm>
          <a:prstGeom prst="rect">
            <a:avLst/>
          </a:prstGeom>
          <a:noFill/>
        </p:spPr>
        <p:txBody>
          <a:bodyPr wrap="square">
            <a:spAutoFit/>
          </a:bodyPr>
          <a:lstStyle/>
          <a:p>
            <a:pPr marL="342900" indent="-342900" algn="l">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Stop Error (-5)</a:t>
            </a:r>
          </a:p>
          <a:p>
            <a:pPr algn="l"/>
            <a:r>
              <a:rPr lang="en-US" sz="2000" b="0" i="0" dirty="0">
                <a:solidFill>
                  <a:srgbClr val="000000"/>
                </a:solidFill>
                <a:effectLst/>
                <a:latin typeface="Times New Roman" panose="02020603050405020304" pitchFamily="18" charset="0"/>
                <a:cs typeface="Times New Roman" panose="02020603050405020304" pitchFamily="18" charset="0"/>
              </a:rPr>
              <a:t>Once the imp has successfully written all the data it wants to send to the peripheral (or read back all the data that it requested), it signals the completion of the transaction with a stop condition: while SCL is high, SDA is released to go high too (the waveform has a rising edge). This releases the bus for other devices to make use of it. Again, the imp checks that this stop signal has been sent correctly. If it has not, then this error will be issued.</a:t>
            </a:r>
          </a:p>
          <a:p>
            <a:pPr marL="342900" indent="-342900" algn="l">
              <a:buFont typeface="Wingdings" panose="05000000000000000000" pitchFamily="2" charset="2"/>
              <a:buChar char="Ø"/>
            </a:pPr>
            <a:endParaRPr lang="en-US" sz="2000" b="1" i="0" dirty="0">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Address Clear Error (-6)</a:t>
            </a:r>
          </a:p>
          <a:p>
            <a:pPr algn="l"/>
            <a:r>
              <a:rPr lang="en-US" sz="2000" b="0" i="0" dirty="0">
                <a:solidFill>
                  <a:srgbClr val="000000"/>
                </a:solidFill>
                <a:effectLst/>
                <a:latin typeface="Times New Roman" panose="02020603050405020304" pitchFamily="18" charset="0"/>
                <a:cs typeface="Times New Roman" panose="02020603050405020304" pitchFamily="18" charset="0"/>
              </a:rPr>
              <a:t>During a read operation, the imp places on the bus the I²C address of the peripheral it wants to read data from. This event should be acknowledged by the peripheral. If it is not, the imp will return this error.</a:t>
            </a:r>
          </a:p>
        </p:txBody>
      </p:sp>
    </p:spTree>
    <p:extLst>
      <p:ext uri="{BB962C8B-B14F-4D97-AF65-F5344CB8AC3E}">
        <p14:creationId xmlns:p14="http://schemas.microsoft.com/office/powerpoint/2010/main" val="532937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28D972-F5BC-A59D-324A-42D108F36E24}"/>
              </a:ext>
            </a:extLst>
          </p:cNvPr>
          <p:cNvSpPr/>
          <p:nvPr/>
        </p:nvSpPr>
        <p:spPr>
          <a:xfrm rot="10800000" flipV="1">
            <a:off x="1178858" y="1076479"/>
            <a:ext cx="1001532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14C648-BA63-9FB2-44EC-8DBCE0DEFC8A}"/>
              </a:ext>
            </a:extLst>
          </p:cNvPr>
          <p:cNvSpPr txBox="1"/>
          <p:nvPr/>
        </p:nvSpPr>
        <p:spPr>
          <a:xfrm>
            <a:off x="1178858" y="660533"/>
            <a:ext cx="322446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ERRORS</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ACC7676-F9DB-3D6C-D926-3242741A050D}"/>
              </a:ext>
            </a:extLst>
          </p:cNvPr>
          <p:cNvSpPr txBox="1"/>
          <p:nvPr/>
        </p:nvSpPr>
        <p:spPr>
          <a:xfrm>
            <a:off x="1178857" y="1201348"/>
            <a:ext cx="10015323" cy="5324535"/>
          </a:xfrm>
          <a:prstGeom prst="rect">
            <a:avLst/>
          </a:prstGeom>
          <a:noFill/>
        </p:spPr>
        <p:txBody>
          <a:bodyPr wrap="square">
            <a:spAutoFit/>
          </a:bodyPr>
          <a:lstStyle/>
          <a:p>
            <a:pPr marL="342900" indent="-342900" algn="just">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Reselect Error (-12)</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If the imp wishes to read data from a specific peripheral register, it must first write that register’s address to the peripheral as a data value. After the register address has successfully been written, the imp initiates a read operation, to pick up the value the peripheral returns from the register. The imp switches from write mode to read mode by issuing a second start signal. Once again, it checks that it can proceed. If it is unable to do so within the timeout period, this error will be issued.</a:t>
            </a: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Address RXNE Error (-7)</a:t>
            </a:r>
            <a:br>
              <a:rPr lang="en-US" sz="2000" b="1" i="0" dirty="0">
                <a:effectLst/>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Data RXNE Error (-8)</a:t>
            </a:r>
            <a:br>
              <a:rPr lang="en-US" sz="2000" b="1" i="0" dirty="0">
                <a:effectLst/>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Controller Receive Select Error (-10)</a:t>
            </a:r>
            <a:br>
              <a:rPr lang="en-US" sz="2000" b="1" i="0" dirty="0">
                <a:effectLst/>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Receive Error (-11)</a:t>
            </a:r>
            <a:br>
              <a:rPr lang="en-US" sz="2000" b="1" i="0" dirty="0">
                <a:effectLst/>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BTF Receive Error (-14)</a:t>
            </a:r>
          </a:p>
          <a:p>
            <a:pPr algn="l"/>
            <a:r>
              <a:rPr lang="en-US" sz="2000" b="0" i="0" dirty="0">
                <a:solidFill>
                  <a:srgbClr val="000000"/>
                </a:solidFill>
                <a:effectLst/>
                <a:latin typeface="Times New Roman" panose="02020603050405020304" pitchFamily="18" charset="0"/>
                <a:cs typeface="Times New Roman" panose="02020603050405020304" pitchFamily="18" charset="0"/>
              </a:rPr>
              <a:t>All of these errors indicate a failure to read a byte from the peripheral at some point during the read operation. This is often caused by the peripheral holding the SCL line low while it retrieves the requested byte(s) — a technique called ‘clock stretching’.</a:t>
            </a:r>
          </a:p>
          <a:p>
            <a:pPr algn="l"/>
            <a:r>
              <a:rPr lang="en-US" sz="2000" b="0" i="0" dirty="0">
                <a:solidFill>
                  <a:srgbClr val="000000"/>
                </a:solidFill>
                <a:effectLst/>
                <a:latin typeface="Times New Roman" panose="02020603050405020304" pitchFamily="18" charset="0"/>
                <a:cs typeface="Times New Roman" panose="02020603050405020304" pitchFamily="18" charset="0"/>
              </a:rPr>
              <a:t>Which error you get will depend on the number of bytes you have requested to be read and on the exact point where the receive error occurred.</a:t>
            </a:r>
          </a:p>
        </p:txBody>
      </p:sp>
    </p:spTree>
    <p:extLst>
      <p:ext uri="{BB962C8B-B14F-4D97-AF65-F5344CB8AC3E}">
        <p14:creationId xmlns:p14="http://schemas.microsoft.com/office/powerpoint/2010/main" val="2813873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28D972-F5BC-A59D-324A-42D108F36E24}"/>
              </a:ext>
            </a:extLst>
          </p:cNvPr>
          <p:cNvSpPr/>
          <p:nvPr/>
        </p:nvSpPr>
        <p:spPr>
          <a:xfrm rot="10800000" flipV="1">
            <a:off x="1178858" y="1076479"/>
            <a:ext cx="1001532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14C648-BA63-9FB2-44EC-8DBCE0DEFC8A}"/>
              </a:ext>
            </a:extLst>
          </p:cNvPr>
          <p:cNvSpPr txBox="1"/>
          <p:nvPr/>
        </p:nvSpPr>
        <p:spPr>
          <a:xfrm>
            <a:off x="1178858" y="660533"/>
            <a:ext cx="322446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ADVANTAGES</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B73218C-E696-CC21-C58A-A9FEF649A152}"/>
              </a:ext>
            </a:extLst>
          </p:cNvPr>
          <p:cNvSpPr txBox="1"/>
          <p:nvPr/>
        </p:nvSpPr>
        <p:spPr>
          <a:xfrm>
            <a:off x="1178857" y="1300256"/>
            <a:ext cx="10015321" cy="3477875"/>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rgbClr val="555555"/>
                </a:solidFill>
                <a:effectLst/>
                <a:latin typeface="Times New Roman" panose="02020603050405020304" pitchFamily="18" charset="0"/>
                <a:cs typeface="Times New Roman" panose="02020603050405020304" pitchFamily="18" charset="0"/>
              </a:rPr>
              <a:t>More than one master devices can be used in the circuit.</a:t>
            </a:r>
          </a:p>
          <a:p>
            <a:pPr marL="342900" indent="-342900">
              <a:buFont typeface="Wingdings" panose="05000000000000000000" pitchFamily="2" charset="2"/>
              <a:buChar char="Ø"/>
            </a:pPr>
            <a:r>
              <a:rPr lang="en-US" sz="2000" b="0" i="0" dirty="0">
                <a:solidFill>
                  <a:srgbClr val="555555"/>
                </a:solidFill>
                <a:effectLst/>
                <a:latin typeface="Times New Roman" panose="02020603050405020304" pitchFamily="18" charset="0"/>
                <a:cs typeface="Times New Roman" panose="02020603050405020304" pitchFamily="18" charset="0"/>
              </a:rPr>
              <a:t>I2C requires only two wires for communication unlike SPI which requires four. Hence it minimizes interconnections between ICs due to fewer pins and also fewer PCB tracks. This results into smaller and less expensive PCBs.</a:t>
            </a:r>
          </a:p>
          <a:p>
            <a:pPr marL="342900" indent="-342900">
              <a:buFont typeface="Wingdings" panose="05000000000000000000" pitchFamily="2" charset="2"/>
              <a:buChar char="Ø"/>
            </a:pPr>
            <a:r>
              <a:rPr lang="en-US" sz="2000" b="0" i="0" dirty="0">
                <a:solidFill>
                  <a:srgbClr val="555555"/>
                </a:solidFill>
                <a:effectLst/>
                <a:latin typeface="Times New Roman" panose="02020603050405020304" pitchFamily="18" charset="0"/>
                <a:cs typeface="Times New Roman" panose="02020603050405020304" pitchFamily="18" charset="0"/>
              </a:rPr>
              <a:t>The addressing is very simple and does not need any CS lines to add extra devices like SPI. Hence addition of any extra device is very easy.</a:t>
            </a:r>
          </a:p>
          <a:p>
            <a:pPr marL="342900" indent="-342900">
              <a:buFont typeface="Wingdings" panose="05000000000000000000" pitchFamily="2" charset="2"/>
              <a:buChar char="Ø"/>
            </a:pPr>
            <a:r>
              <a:rPr lang="en-US" sz="2000" b="0" i="0" dirty="0">
                <a:solidFill>
                  <a:srgbClr val="555555"/>
                </a:solidFill>
                <a:effectLst/>
                <a:latin typeface="Times New Roman" panose="02020603050405020304" pitchFamily="18" charset="0"/>
                <a:cs typeface="Times New Roman" panose="02020603050405020304" pitchFamily="18" charset="0"/>
              </a:rPr>
              <a:t>It uses open collector bus design and hence there is flexibility to use voltage on the bus. Moreover slew rates are limited.</a:t>
            </a:r>
          </a:p>
          <a:p>
            <a:pPr marL="342900" indent="-342900">
              <a:buFont typeface="Wingdings" panose="05000000000000000000" pitchFamily="2" charset="2"/>
              <a:buChar char="Ø"/>
            </a:pPr>
            <a:r>
              <a:rPr lang="en-US" sz="2000" b="0" i="0" dirty="0">
                <a:solidFill>
                  <a:srgbClr val="555555"/>
                </a:solidFill>
                <a:effectLst/>
                <a:latin typeface="Times New Roman" panose="02020603050405020304" pitchFamily="18" charset="0"/>
                <a:cs typeface="Times New Roman" panose="02020603050405020304" pitchFamily="18" charset="0"/>
              </a:rPr>
              <a:t>It uses flow control.</a:t>
            </a:r>
          </a:p>
          <a:p>
            <a:pPr marL="342900" indent="-342900">
              <a:buFont typeface="Wingdings" panose="05000000000000000000" pitchFamily="2" charset="2"/>
              <a:buChar char="Ø"/>
            </a:pPr>
            <a:r>
              <a:rPr lang="en-US" sz="2000" b="0" i="0" dirty="0">
                <a:solidFill>
                  <a:srgbClr val="555555"/>
                </a:solidFill>
                <a:effectLst/>
                <a:latin typeface="Times New Roman" panose="02020603050405020304" pitchFamily="18" charset="0"/>
                <a:cs typeface="Times New Roman" panose="02020603050405020304" pitchFamily="18" charset="0"/>
              </a:rPr>
              <a:t>It is easy to perform diagnosis and debugging. Hence it is easy to trace malfunctionalities.</a:t>
            </a:r>
          </a:p>
          <a:p>
            <a:pPr marL="342900" indent="-342900">
              <a:buFont typeface="Wingdings" panose="05000000000000000000" pitchFamily="2" charset="2"/>
              <a:buChar char="Ø"/>
            </a:pPr>
            <a:r>
              <a:rPr lang="en-US" sz="2000" b="0" i="0" dirty="0">
                <a:solidFill>
                  <a:srgbClr val="555555"/>
                </a:solidFill>
                <a:effectLst/>
                <a:latin typeface="Times New Roman" panose="02020603050405020304" pitchFamily="18" charset="0"/>
                <a:cs typeface="Times New Roman" panose="02020603050405020304" pitchFamily="18" charset="0"/>
              </a:rPr>
              <a:t>ICs can be added or removed from the hardware without affecting any other circuits on bus.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469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28D972-F5BC-A59D-324A-42D108F36E24}"/>
              </a:ext>
            </a:extLst>
          </p:cNvPr>
          <p:cNvSpPr/>
          <p:nvPr/>
        </p:nvSpPr>
        <p:spPr>
          <a:xfrm rot="10800000" flipV="1">
            <a:off x="1178858" y="1076479"/>
            <a:ext cx="1001532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14C648-BA63-9FB2-44EC-8DBCE0DEFC8A}"/>
              </a:ext>
            </a:extLst>
          </p:cNvPr>
          <p:cNvSpPr txBox="1"/>
          <p:nvPr/>
        </p:nvSpPr>
        <p:spPr>
          <a:xfrm>
            <a:off x="1178858" y="660533"/>
            <a:ext cx="322446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DISADVANTAGES</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04413EC-3399-C485-35B7-79483BF1A4FD}"/>
              </a:ext>
            </a:extLst>
          </p:cNvPr>
          <p:cNvSpPr txBox="1"/>
          <p:nvPr/>
        </p:nvSpPr>
        <p:spPr>
          <a:xfrm>
            <a:off x="1178857" y="1322208"/>
            <a:ext cx="10015321" cy="1631216"/>
          </a:xfrm>
          <a:prstGeom prst="rect">
            <a:avLst/>
          </a:prstGeom>
          <a:noFill/>
        </p:spPr>
        <p:txBody>
          <a:bodyPr wrap="square">
            <a:spAutoFit/>
          </a:bodyPr>
          <a:lstStyle/>
          <a:p>
            <a:pPr marL="285750" indent="-285750" algn="just">
              <a:buFont typeface="Wingdings" panose="05000000000000000000" pitchFamily="2" charset="2"/>
              <a:buChar char="Ø"/>
            </a:pPr>
            <a:r>
              <a:rPr lang="en-US" sz="2000" b="1" i="0" dirty="0">
                <a:solidFill>
                  <a:srgbClr val="202124"/>
                </a:solidFill>
                <a:effectLst/>
                <a:latin typeface="Times New Roman" panose="02020603050405020304" pitchFamily="18" charset="0"/>
                <a:cs typeface="Times New Roman" panose="02020603050405020304" pitchFamily="18" charset="0"/>
              </a:rPr>
              <a:t>Conflicts </a:t>
            </a:r>
            <a:r>
              <a:rPr lang="en-US" sz="2000" b="0" i="0" dirty="0">
                <a:solidFill>
                  <a:srgbClr val="202124"/>
                </a:solidFill>
                <a:effectLst/>
                <a:latin typeface="Times New Roman" panose="02020603050405020304" pitchFamily="18" charset="0"/>
                <a:cs typeface="Times New Roman" panose="02020603050405020304" pitchFamily="18" charset="0"/>
              </a:rPr>
              <a:t>– Due to chip addressing, there's always a possibility of an address conflict.</a:t>
            </a:r>
          </a:p>
          <a:p>
            <a:pPr marL="285750" indent="-285750" algn="just">
              <a:buFont typeface="Wingdings" panose="05000000000000000000" pitchFamily="2" charset="2"/>
              <a:buChar char="Ø"/>
            </a:pPr>
            <a:r>
              <a:rPr lang="en-US" sz="2000" b="1" i="0" dirty="0">
                <a:solidFill>
                  <a:srgbClr val="202124"/>
                </a:solidFill>
                <a:effectLst/>
                <a:latin typeface="Times New Roman" panose="02020603050405020304" pitchFamily="18" charset="0"/>
                <a:cs typeface="Times New Roman" panose="02020603050405020304" pitchFamily="18" charset="0"/>
              </a:rPr>
              <a:t>Slower speeds </a:t>
            </a:r>
            <a:r>
              <a:rPr lang="en-US" sz="2000" b="0" i="0" dirty="0">
                <a:solidFill>
                  <a:srgbClr val="202124"/>
                </a:solidFill>
                <a:effectLst/>
                <a:latin typeface="Times New Roman" panose="02020603050405020304" pitchFamily="18" charset="0"/>
                <a:cs typeface="Times New Roman" panose="02020603050405020304" pitchFamily="18" charset="0"/>
              </a:rPr>
              <a:t>– I2C protocol uses pull-up resistors rather than the push-pull ones used by its peers. ...</a:t>
            </a:r>
          </a:p>
          <a:p>
            <a:pPr marL="285750" indent="-285750" algn="just">
              <a:buFont typeface="Wingdings" panose="05000000000000000000" pitchFamily="2" charset="2"/>
              <a:buChar char="Ø"/>
            </a:pPr>
            <a:r>
              <a:rPr lang="en-US" sz="2000" b="1" i="0" dirty="0">
                <a:solidFill>
                  <a:srgbClr val="202124"/>
                </a:solidFill>
                <a:effectLst/>
                <a:latin typeface="Times New Roman" panose="02020603050405020304" pitchFamily="18" charset="0"/>
                <a:cs typeface="Times New Roman" panose="02020603050405020304" pitchFamily="18" charset="0"/>
              </a:rPr>
              <a:t>Requires more space </a:t>
            </a:r>
            <a:r>
              <a:rPr lang="en-US" sz="2000" b="0" i="0" dirty="0">
                <a:solidFill>
                  <a:srgbClr val="202124"/>
                </a:solidFill>
                <a:effectLst/>
                <a:latin typeface="Times New Roman" panose="02020603050405020304" pitchFamily="18" charset="0"/>
                <a:cs typeface="Times New Roman" panose="02020603050405020304" pitchFamily="18" charset="0"/>
              </a:rPr>
              <a:t>– Now, as an embedded system engineer, you know how valuable PCB real estate is.</a:t>
            </a:r>
          </a:p>
        </p:txBody>
      </p:sp>
      <p:sp>
        <p:nvSpPr>
          <p:cNvPr id="6" name="Rectangle 5">
            <a:extLst>
              <a:ext uri="{FF2B5EF4-FFF2-40B4-BE49-F238E27FC236}">
                <a16:creationId xmlns:a16="http://schemas.microsoft.com/office/drawing/2014/main" id="{6567BA8A-7842-A23E-DBF4-82DEE6132A0F}"/>
              </a:ext>
            </a:extLst>
          </p:cNvPr>
          <p:cNvSpPr/>
          <p:nvPr/>
        </p:nvSpPr>
        <p:spPr>
          <a:xfrm rot="10800000" flipV="1">
            <a:off x="1178857" y="3587069"/>
            <a:ext cx="1001532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B4B641B-610A-7C29-BE81-80CB7434BC59}"/>
              </a:ext>
            </a:extLst>
          </p:cNvPr>
          <p:cNvSpPr txBox="1"/>
          <p:nvPr/>
        </p:nvSpPr>
        <p:spPr>
          <a:xfrm>
            <a:off x="1178857" y="3958656"/>
            <a:ext cx="10015320" cy="1015663"/>
          </a:xfrm>
          <a:prstGeom prst="rect">
            <a:avLst/>
          </a:prstGeom>
          <a:noFill/>
        </p:spPr>
        <p:txBody>
          <a:bodyPr wrap="square">
            <a:spAutoFit/>
          </a:bodyPr>
          <a:lstStyle/>
          <a:p>
            <a:pPr marL="342900" indent="-342900">
              <a:buFont typeface="Wingdings" panose="05000000000000000000" pitchFamily="2" charset="2"/>
              <a:buChar char="Ø"/>
            </a:pPr>
            <a:r>
              <a:rPr lang="en-US" sz="2000" i="0" dirty="0">
                <a:solidFill>
                  <a:srgbClr val="202124"/>
                </a:solidFill>
                <a:effectLst/>
                <a:latin typeface="Times New Roman" panose="02020603050405020304" pitchFamily="18" charset="0"/>
                <a:cs typeface="Times New Roman" panose="02020603050405020304" pitchFamily="18" charset="0"/>
              </a:rPr>
              <a:t>I2C is a suitable protocol for connecting short-distanced, low-speed peripherals on printed circuit boards (PCBs). Common I2C applications can include reading memory, reading hardware sensors, and accessing DACs and ADCs.</a:t>
            </a:r>
            <a:endParaRPr lang="en-IN"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A33FA01-6EBA-56FC-4945-FAEA9450593C}"/>
              </a:ext>
            </a:extLst>
          </p:cNvPr>
          <p:cNvSpPr txBox="1"/>
          <p:nvPr/>
        </p:nvSpPr>
        <p:spPr>
          <a:xfrm>
            <a:off x="1178857" y="3171124"/>
            <a:ext cx="609760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APPLICATIONS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994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28D972-F5BC-A59D-324A-42D108F36E24}"/>
              </a:ext>
            </a:extLst>
          </p:cNvPr>
          <p:cNvSpPr/>
          <p:nvPr/>
        </p:nvSpPr>
        <p:spPr>
          <a:xfrm rot="10800000" flipV="1">
            <a:off x="1294362" y="1177945"/>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14C648-BA63-9FB2-44EC-8DBCE0DEFC8A}"/>
              </a:ext>
            </a:extLst>
          </p:cNvPr>
          <p:cNvSpPr txBox="1"/>
          <p:nvPr/>
        </p:nvSpPr>
        <p:spPr>
          <a:xfrm>
            <a:off x="1294362" y="683394"/>
            <a:ext cx="322446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REFERENCES</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E2F8594-A9CE-D7D8-E4E5-AAC12C767685}"/>
              </a:ext>
            </a:extLst>
          </p:cNvPr>
          <p:cNvSpPr txBox="1"/>
          <p:nvPr/>
        </p:nvSpPr>
        <p:spPr>
          <a:xfrm>
            <a:off x="1294362" y="1471332"/>
            <a:ext cx="9603275" cy="2554545"/>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rgbClr val="56BCFE"/>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https://developer.electricimp.com/resources/</a:t>
            </a:r>
            <a:r>
              <a:rPr lang="en-IN" sz="2000" dirty="0">
                <a:solidFill>
                  <a:srgbClr val="00B0F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i2cerrors</a:t>
            </a:r>
            <a:endParaRPr lang="en-IN" sz="2000" dirty="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solidFill>
                  <a:srgbClr val="00B0F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https://www.rfwireless-world.com/Terminology/Advantages-and-Disadvantages-of-I2C.html</a:t>
            </a:r>
            <a:endParaRPr lang="en-IN" sz="2000" dirty="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solidFill>
                  <a:srgbClr val="00B0F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https://embetronicx.com/</a:t>
            </a:r>
            <a:endParaRPr lang="en-IN" sz="2000" dirty="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solidFill>
                  <a:srgbClr val="00B0F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https://www.researchgate.net/figure/Raspberry-Pi-GPIO-Pin-Diagram_fig9_339473182</a:t>
            </a:r>
            <a:endParaRPr lang="en-IN" sz="2000" dirty="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solidFill>
                  <a:srgbClr val="00B0F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https://cs140e.sergio.bz/docs/BCM2837-ARM-Peripherals.pdf</a:t>
            </a:r>
            <a:endParaRPr lang="en-IN" sz="2000" dirty="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solidFill>
                  <a:srgbClr val="00B0F0"/>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https://cdn-shop.adafruit.com/datasheets/SSD1306.pdf</a:t>
            </a:r>
            <a:endParaRPr lang="en-IN" sz="2000" dirty="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https://i2c.wiki.kernel.org/index.php/Driver_Architecture</a:t>
            </a: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a:t>
            </a:r>
            <a:endParaRPr lang="en-IN" sz="20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3939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A1A735-E521-DDBB-B575-E6E4358A8992}"/>
              </a:ext>
            </a:extLst>
          </p:cNvPr>
          <p:cNvSpPr txBox="1"/>
          <p:nvPr/>
        </p:nvSpPr>
        <p:spPr>
          <a:xfrm>
            <a:off x="3864542" y="2676617"/>
            <a:ext cx="4462915" cy="830997"/>
          </a:xfrm>
          <a:prstGeom prst="rect">
            <a:avLst/>
          </a:prstGeom>
          <a:noFill/>
        </p:spPr>
        <p:txBody>
          <a:bodyPr wrap="square" rtlCol="0">
            <a:spAutoFit/>
          </a:bodyPr>
          <a:lstStyle/>
          <a:p>
            <a:r>
              <a:rPr lang="en-IN" sz="48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10444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B0C665-8EFF-6224-2C5E-9FC1F46E4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629" y="2421696"/>
            <a:ext cx="7228114" cy="2219325"/>
          </a:xfrm>
          <a:prstGeom prst="rect">
            <a:avLst/>
          </a:prstGeom>
        </p:spPr>
      </p:pic>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423309"/>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900088"/>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Inter system communication</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613794"/>
            <a:ext cx="9347050"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Communication between two devices within the circuit board.</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F83DD7E-40A3-B8E0-FC31-436954AD1080}"/>
              </a:ext>
            </a:extLst>
          </p:cNvPr>
          <p:cNvSpPr txBox="1"/>
          <p:nvPr/>
        </p:nvSpPr>
        <p:spPr>
          <a:xfrm>
            <a:off x="2438400" y="4215016"/>
            <a:ext cx="164374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PROCESSOR</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9650FA2-5E1A-C095-DAAE-25C216567E9F}"/>
              </a:ext>
            </a:extLst>
          </p:cNvPr>
          <p:cNvSpPr txBox="1"/>
          <p:nvPr/>
        </p:nvSpPr>
        <p:spPr>
          <a:xfrm>
            <a:off x="6912428" y="4215016"/>
            <a:ext cx="222068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CAMERA MODULE</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164970E-2775-C812-66A1-202CA6A5F929}"/>
              </a:ext>
            </a:extLst>
          </p:cNvPr>
          <p:cNvSpPr txBox="1"/>
          <p:nvPr/>
        </p:nvSpPr>
        <p:spPr>
          <a:xfrm>
            <a:off x="2035629" y="4848758"/>
            <a:ext cx="6096000"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Ex: I2C, SPI</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809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423309"/>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900088"/>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Serial Communication</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613794"/>
            <a:ext cx="9347050"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Data transmission between the devices happens bit by bit in a serial manner.</a:t>
            </a:r>
            <a:endParaRPr lang="en-IN" sz="2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C954966-FB4C-3DD0-E500-E413D1C035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683"/>
          <a:stretch/>
        </p:blipFill>
        <p:spPr bwMode="auto">
          <a:xfrm>
            <a:off x="1908673" y="2121576"/>
            <a:ext cx="8258689" cy="26148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7BC0AF-675F-8F83-CCB5-0C3B1FFBB449}"/>
              </a:ext>
            </a:extLst>
          </p:cNvPr>
          <p:cNvSpPr txBox="1"/>
          <p:nvPr/>
        </p:nvSpPr>
        <p:spPr>
          <a:xfrm>
            <a:off x="1364493" y="5080749"/>
            <a:ext cx="9122229"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requires less number of pins and it is cost efficient.</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Serial transmission is slow when compared to parallel transmission.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9252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423309"/>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900088"/>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Parallel Communication</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598832"/>
            <a:ext cx="9347050"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Multiple bits gets transferred simultaneously between the devices.</a:t>
            </a:r>
            <a:endParaRPr lang="en-IN" sz="2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C954966-FB4C-3DD0-E500-E413D1C035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71" b="43968"/>
          <a:stretch/>
        </p:blipFill>
        <p:spPr bwMode="auto">
          <a:xfrm>
            <a:off x="2652561" y="2233945"/>
            <a:ext cx="6770914" cy="28426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3C93A3-62AC-A941-9CC8-A5B99F6FD02D}"/>
              </a:ext>
            </a:extLst>
          </p:cNvPr>
          <p:cNvSpPr txBox="1"/>
          <p:nvPr/>
        </p:nvSpPr>
        <p:spPr>
          <a:xfrm>
            <a:off x="1364492" y="5311581"/>
            <a:ext cx="9603275" cy="1015663"/>
          </a:xfrm>
          <a:prstGeom prst="rect">
            <a:avLst/>
          </a:prstGeom>
          <a:noFill/>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requires more number of pins and a bit expensive when compared to serial communication.</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Parallel communication is faster.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0400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D18764-343A-82B0-BA7E-656E35283B51}"/>
              </a:ext>
            </a:extLst>
          </p:cNvPr>
          <p:cNvSpPr/>
          <p:nvPr/>
        </p:nvSpPr>
        <p:spPr>
          <a:xfrm rot="10800000" flipV="1">
            <a:off x="1364493" y="1343523"/>
            <a:ext cx="96032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E476AD-EA7D-0F6D-C247-E2DE3F1CD83E}"/>
              </a:ext>
            </a:extLst>
          </p:cNvPr>
          <p:cNvSpPr txBox="1"/>
          <p:nvPr/>
        </p:nvSpPr>
        <p:spPr>
          <a:xfrm>
            <a:off x="1364493" y="820303"/>
            <a:ext cx="8672136"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Communication based on direction of transfer of data</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59816F-D3AD-744F-226E-402A498F5142}"/>
              </a:ext>
            </a:extLst>
          </p:cNvPr>
          <p:cNvSpPr txBox="1"/>
          <p:nvPr/>
        </p:nvSpPr>
        <p:spPr>
          <a:xfrm>
            <a:off x="1364493" y="1574590"/>
            <a:ext cx="9760707" cy="3477875"/>
          </a:xfrm>
          <a:prstGeom prst="rect">
            <a:avLst/>
          </a:prstGeom>
          <a:noFill/>
        </p:spPr>
        <p:txBody>
          <a:bodyPr wrap="square">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Simplex Communication:</a:t>
            </a:r>
          </a:p>
          <a:p>
            <a:pPr marL="800100" lvl="1"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Data transmission happens only in one direction.</a:t>
            </a:r>
          </a:p>
          <a:p>
            <a:r>
              <a:rPr lang="en-US" sz="2000" dirty="0">
                <a:latin typeface="Times New Roman" panose="02020603050405020304" pitchFamily="18" charset="0"/>
                <a:cs typeface="Times New Roman" panose="02020603050405020304" pitchFamily="18" charset="0"/>
              </a:rPr>
              <a:t>		Ex: FM Radio. </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Half Duplex Communication:</a:t>
            </a:r>
          </a:p>
          <a:p>
            <a:pPr marL="800100" lvl="1"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Data transmission is bi-directional but transmission happens in one direction at a time.</a:t>
            </a:r>
          </a:p>
          <a:p>
            <a:pPr lvl="1"/>
            <a:r>
              <a:rPr lang="en-US" sz="2000" dirty="0">
                <a:latin typeface="Times New Roman" panose="02020603050405020304" pitchFamily="18" charset="0"/>
                <a:cs typeface="Times New Roman" panose="02020603050405020304" pitchFamily="18" charset="0"/>
              </a:rPr>
              <a:t>	Ex: Walkie – Talkie.</a:t>
            </a:r>
          </a:p>
          <a:p>
            <a:pPr lvl="1"/>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Full Duplex Communication:</a:t>
            </a:r>
          </a:p>
          <a:p>
            <a:pPr marL="800100" lvl="1"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Data transmission happens in both the directions simultaneously.</a:t>
            </a:r>
          </a:p>
          <a:p>
            <a:pPr lvl="1"/>
            <a:r>
              <a:rPr lang="en-US" sz="2000" dirty="0">
                <a:latin typeface="Times New Roman" panose="02020603050405020304" pitchFamily="18" charset="0"/>
                <a:cs typeface="Times New Roman" panose="02020603050405020304" pitchFamily="18" charset="0"/>
              </a:rPr>
              <a:t>	Ex: Mobile Phones.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304824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1235</TotalTime>
  <Words>4902</Words>
  <Application>Microsoft Office PowerPoint</Application>
  <PresentationFormat>Widescreen</PresentationFormat>
  <Paragraphs>430</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Monaco</vt:lpstr>
      <vt:lpstr>Open sans</vt:lpstr>
      <vt:lpstr>Tahoma</vt:lpstr>
      <vt:lpstr>Times New Roman</vt:lpstr>
      <vt:lpstr>Tw Cen MT</vt:lpstr>
      <vt:lpstr>Wingdings</vt:lpstr>
      <vt:lpstr>Droplet</vt:lpstr>
      <vt:lpstr>PowerPoint Presentation</vt:lpstr>
      <vt:lpstr>CONTENTS</vt:lpstr>
      <vt:lpstr>What is Communication….?</vt:lpstr>
      <vt:lpstr>CLASSIFICATION OF COMMUNICATION PROTOCOLS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I2C protocol</dc:title>
  <dc:creator>Gampala Kumar</dc:creator>
  <cp:lastModifiedBy>Gampala Kumar</cp:lastModifiedBy>
  <cp:revision>18</cp:revision>
  <dcterms:created xsi:type="dcterms:W3CDTF">2023-02-28T23:48:36Z</dcterms:created>
  <dcterms:modified xsi:type="dcterms:W3CDTF">2023-03-07T12:47:57Z</dcterms:modified>
</cp:coreProperties>
</file>